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4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DM Sans Bold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7B0A"/>
    <a:srgbClr val="292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21990" y="459541"/>
            <a:ext cx="7675946" cy="917786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6239" r="-562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3748" y="7036704"/>
            <a:ext cx="7913921" cy="139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</a:pPr>
            <a:r>
              <a:rPr lang="en-US" sz="3030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 Rami </a:t>
            </a:r>
            <a:r>
              <a:rPr lang="en-US" sz="3030" dirty="0" err="1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Amasha</a:t>
            </a:r>
            <a:endParaRPr lang="en-US" sz="3030" dirty="0">
              <a:solidFill>
                <a:srgbClr val="C891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27"/>
              </a:lnSpc>
            </a:pPr>
            <a:r>
              <a:rPr lang="en-US" sz="3030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en-US" sz="3030" dirty="0" err="1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Yasmen</a:t>
            </a:r>
            <a:r>
              <a:rPr lang="en-US" sz="3030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Mura</a:t>
            </a:r>
          </a:p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en-US" sz="3030" dirty="0" err="1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Moayad</a:t>
            </a:r>
            <a:r>
              <a:rPr lang="en-US" sz="3030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Hamza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3748" y="3625154"/>
            <a:ext cx="10959085" cy="163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 b="1" dirty="0">
                <a:solidFill>
                  <a:srgbClr val="FF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FLAVOR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822147" y="5337186"/>
            <a:ext cx="8411537" cy="3359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20"/>
              </a:lnSpc>
            </a:pPr>
            <a:r>
              <a:rPr lang="en-US" sz="11016" b="1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VOYAGE</a:t>
            </a:r>
          </a:p>
          <a:p>
            <a:pPr>
              <a:lnSpc>
                <a:spcPts val="13220"/>
              </a:lnSpc>
            </a:pPr>
            <a:endParaRPr lang="en-US" sz="11016" dirty="0">
              <a:solidFill>
                <a:srgbClr val="C89116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84815" y="4206007"/>
            <a:ext cx="12518370" cy="2947811"/>
          </a:xfrm>
          <a:custGeom>
            <a:avLst/>
            <a:gdLst/>
            <a:ahLst/>
            <a:cxnLst/>
            <a:rect l="l" t="t" r="r" b="b"/>
            <a:pathLst>
              <a:path w="12518370" h="2947811">
                <a:moveTo>
                  <a:pt x="0" y="0"/>
                </a:moveTo>
                <a:lnTo>
                  <a:pt x="12518370" y="0"/>
                </a:lnTo>
                <a:lnTo>
                  <a:pt x="12518370" y="2947811"/>
                </a:lnTo>
                <a:lnTo>
                  <a:pt x="0" y="2947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191000" y="1718581"/>
            <a:ext cx="9051644" cy="940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he-IL" sz="9600" dirty="0">
                <a:solidFill>
                  <a:srgbClr val="AD7B0A"/>
                </a:solidFill>
              </a:rPr>
              <a:t>קטעי קוד מעניינים</a:t>
            </a:r>
            <a:endParaRPr lang="en-US" sz="5376" dirty="0">
              <a:solidFill>
                <a:srgbClr val="AD7B0A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45590" y="2878617"/>
            <a:ext cx="10596820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/>
            <a:r>
              <a:rPr lang="he-IL" sz="3600" dirty="0">
                <a:solidFill>
                  <a:schemeClr val="bg1"/>
                </a:solidFill>
              </a:rPr>
              <a:t>נקודת ההתחלה </a:t>
            </a:r>
            <a:r>
              <a:rPr lang="en-US" sz="3600" dirty="0" err="1">
                <a:solidFill>
                  <a:schemeClr val="bg1"/>
                </a:solidFill>
              </a:rPr>
              <a:t>main.jsx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85414" y="7636276"/>
            <a:ext cx="10596820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</a:rPr>
              <a:t>בעצם זאת היא נקודת הכניסה לכל האתר שלנו.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91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12141" y="0"/>
            <a:ext cx="7875859" cy="10422953"/>
            <a:chOff x="0" y="0"/>
            <a:chExt cx="2074300" cy="27451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4300" cy="2745140"/>
            </a:xfrm>
            <a:custGeom>
              <a:avLst/>
              <a:gdLst/>
              <a:ahLst/>
              <a:cxnLst/>
              <a:rect l="l" t="t" r="r" b="b"/>
              <a:pathLst>
                <a:path w="2074300" h="2745140">
                  <a:moveTo>
                    <a:pt x="0" y="0"/>
                  </a:moveTo>
                  <a:lnTo>
                    <a:pt x="2074300" y="0"/>
                  </a:lnTo>
                  <a:lnTo>
                    <a:pt x="2074300" y="2745140"/>
                  </a:lnTo>
                  <a:lnTo>
                    <a:pt x="0" y="2745140"/>
                  </a:lnTo>
                  <a:close/>
                </a:path>
              </a:pathLst>
            </a:custGeom>
            <a:solidFill>
              <a:srgbClr val="323231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74300" cy="278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1273862" y="4883961"/>
            <a:ext cx="6605561" cy="0"/>
          </a:xfrm>
          <a:prstGeom prst="line">
            <a:avLst/>
          </a:prstGeom>
          <a:ln w="47625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698" y="1028700"/>
            <a:ext cx="10174831" cy="5068677"/>
          </a:xfrm>
          <a:custGeom>
            <a:avLst/>
            <a:gdLst/>
            <a:ahLst/>
            <a:cxnLst/>
            <a:rect l="l" t="t" r="r" b="b"/>
            <a:pathLst>
              <a:path w="10174831" h="5068677">
                <a:moveTo>
                  <a:pt x="0" y="0"/>
                </a:moveTo>
                <a:lnTo>
                  <a:pt x="10174831" y="0"/>
                </a:lnTo>
                <a:lnTo>
                  <a:pt x="10174831" y="5068677"/>
                </a:lnTo>
                <a:lnTo>
                  <a:pt x="0" y="506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472659" y="1248089"/>
            <a:ext cx="3830870" cy="621805"/>
          </a:xfrm>
          <a:custGeom>
            <a:avLst/>
            <a:gdLst/>
            <a:ahLst/>
            <a:cxnLst/>
            <a:rect l="l" t="t" r="r" b="b"/>
            <a:pathLst>
              <a:path w="3830870" h="621805">
                <a:moveTo>
                  <a:pt x="0" y="0"/>
                </a:moveTo>
                <a:lnTo>
                  <a:pt x="3830870" y="0"/>
                </a:lnTo>
                <a:lnTo>
                  <a:pt x="3830870" y="621804"/>
                </a:lnTo>
                <a:lnTo>
                  <a:pt x="0" y="62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14" b="-32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15800" y="3734661"/>
            <a:ext cx="5460723" cy="763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he-IL" sz="8000" b="1" i="0" dirty="0">
                <a:solidFill>
                  <a:srgbClr val="C89116"/>
                </a:solidFill>
                <a:effectLst/>
              </a:rPr>
              <a:t>נקודה הבאה</a:t>
            </a:r>
            <a:endParaRPr lang="en-US" sz="3757" dirty="0">
              <a:solidFill>
                <a:srgbClr val="C89116"/>
              </a:solidFill>
              <a:cs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12141" y="5594785"/>
            <a:ext cx="746728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בעצם כאן אנחנו עושים </a:t>
            </a:r>
            <a:r>
              <a:rPr lang="en-US" sz="2400" dirty="0">
                <a:solidFill>
                  <a:schemeClr val="bg1"/>
                </a:solidFill>
              </a:rPr>
              <a:t>render</a:t>
            </a:r>
            <a:r>
              <a:rPr lang="he-IL" sz="2400" dirty="0">
                <a:solidFill>
                  <a:schemeClr val="bg1"/>
                </a:solidFill>
              </a:rPr>
              <a:t> לחלק שהמשתמש לוחץ עליו מהתפריט.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בהתחלה משתמשים ב </a:t>
            </a:r>
            <a:r>
              <a:rPr lang="en-US" sz="2400" dirty="0" err="1">
                <a:solidFill>
                  <a:schemeClr val="bg1"/>
                </a:solidFill>
              </a:rPr>
              <a:t>useState</a:t>
            </a:r>
            <a:r>
              <a:rPr lang="he-IL" sz="2400" dirty="0">
                <a:solidFill>
                  <a:schemeClr val="bg1"/>
                </a:solidFill>
              </a:rPr>
              <a:t> בכדי להציג את מסך הבית שלנו.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בכל לחיצה על פריט אחר אנחנו בוחרים אותו כ " חלק פעיל" ואז עושים לו </a:t>
            </a:r>
            <a:r>
              <a:rPr lang="en-US" sz="2400" dirty="0">
                <a:solidFill>
                  <a:schemeClr val="bg1"/>
                </a:solidFill>
              </a:rPr>
              <a:t>render.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bg1"/>
                </a:solidFill>
              </a:rPr>
              <a:t>עם כל לחיצה אנחנו מעבירים כ</a:t>
            </a:r>
            <a:r>
              <a:rPr lang="en-US" sz="2400" dirty="0">
                <a:solidFill>
                  <a:schemeClr val="bg1"/>
                </a:solidFill>
              </a:rPr>
              <a:t>PROP –</a:t>
            </a:r>
            <a:r>
              <a:rPr lang="he-IL" sz="2400" dirty="0">
                <a:solidFill>
                  <a:schemeClr val="bg1"/>
                </a:solidFill>
              </a:rPr>
              <a:t> הפונקציה </a:t>
            </a:r>
            <a:r>
              <a:rPr lang="en-US" sz="2400" dirty="0" err="1">
                <a:solidFill>
                  <a:schemeClr val="bg1"/>
                </a:solidFill>
              </a:rPr>
              <a:t>handleNavItemClick</a:t>
            </a:r>
            <a:r>
              <a:rPr lang="he-IL" sz="2400" dirty="0">
                <a:solidFill>
                  <a:schemeClr val="bg1"/>
                </a:solidFill>
              </a:rPr>
              <a:t> והיא דואגת לכך לשנות את ה </a:t>
            </a:r>
            <a:r>
              <a:rPr lang="en-US" sz="2400" dirty="0" err="1">
                <a:solidFill>
                  <a:schemeClr val="bg1"/>
                </a:solidFill>
              </a:rPr>
              <a:t>activeSection</a:t>
            </a:r>
            <a:r>
              <a:rPr lang="he-IL" sz="2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0488" y="2950526"/>
            <a:ext cx="16272431" cy="7019251"/>
          </a:xfrm>
          <a:custGeom>
            <a:avLst/>
            <a:gdLst/>
            <a:ahLst/>
            <a:cxnLst/>
            <a:rect l="l" t="t" r="r" b="b"/>
            <a:pathLst>
              <a:path w="16272431" h="7019251">
                <a:moveTo>
                  <a:pt x="0" y="0"/>
                </a:moveTo>
                <a:lnTo>
                  <a:pt x="16272431" y="0"/>
                </a:lnTo>
                <a:lnTo>
                  <a:pt x="16272431" y="7019251"/>
                </a:lnTo>
                <a:lnTo>
                  <a:pt x="0" y="7019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4235" y="8873023"/>
            <a:ext cx="4632452" cy="491018"/>
          </a:xfrm>
          <a:custGeom>
            <a:avLst/>
            <a:gdLst/>
            <a:ahLst/>
            <a:cxnLst/>
            <a:rect l="l" t="t" r="r" b="b"/>
            <a:pathLst>
              <a:path w="4632452" h="491018">
                <a:moveTo>
                  <a:pt x="0" y="0"/>
                </a:moveTo>
                <a:lnTo>
                  <a:pt x="4632451" y="0"/>
                </a:lnTo>
                <a:lnTo>
                  <a:pt x="4632451" y="491018"/>
                </a:lnTo>
                <a:lnTo>
                  <a:pt x="0" y="491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7" r="-1637" b="-16076"/>
            </a:stretch>
          </a:blipFill>
          <a:ln w="38100" cap="sq">
            <a:solidFill>
              <a:srgbClr val="FF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417927" y="1142219"/>
            <a:ext cx="3905399" cy="64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77"/>
              </a:lnSpc>
              <a:spcBef>
                <a:spcPct val="0"/>
              </a:spcBef>
            </a:pPr>
            <a:r>
              <a:rPr lang="he-IL" sz="4000" b="0" i="0" dirty="0">
                <a:solidFill>
                  <a:srgbClr val="FFFFFF"/>
                </a:solidFill>
                <a:effectLst/>
              </a:rPr>
              <a:t>תפריט </a:t>
            </a:r>
            <a:r>
              <a:rPr lang="en-US" sz="4000" b="0" i="0" dirty="0">
                <a:solidFill>
                  <a:srgbClr val="FFFFFF"/>
                </a:solidFill>
                <a:effectLst/>
              </a:rPr>
              <a:t>NAVBAR</a:t>
            </a:r>
            <a:endParaRPr lang="en-US" sz="3824" spc="37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960802" y="5900886"/>
            <a:ext cx="3034496" cy="406828"/>
          </a:xfrm>
          <a:custGeom>
            <a:avLst/>
            <a:gdLst/>
            <a:ahLst/>
            <a:cxnLst/>
            <a:rect l="l" t="t" r="r" b="b"/>
            <a:pathLst>
              <a:path w="3034496" h="406828">
                <a:moveTo>
                  <a:pt x="0" y="0"/>
                </a:moveTo>
                <a:lnTo>
                  <a:pt x="3034497" y="0"/>
                </a:lnTo>
                <a:lnTo>
                  <a:pt x="3034497" y="406828"/>
                </a:lnTo>
                <a:lnTo>
                  <a:pt x="0" y="40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67" r="-6267"/>
            </a:stretch>
          </a:blipFill>
          <a:ln w="38100" cap="sq">
            <a:solidFill>
              <a:srgbClr val="FF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0EA6A47-733A-E6C9-79E9-F2B81C2FFC77}"/>
              </a:ext>
            </a:extLst>
          </p:cNvPr>
          <p:cNvSpPr txBox="1"/>
          <p:nvPr/>
        </p:nvSpPr>
        <p:spPr>
          <a:xfrm>
            <a:off x="10764791" y="5125355"/>
            <a:ext cx="4229764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FF0000"/>
                </a:solidFill>
              </a:rPr>
              <a:t>פונקציה נקראת עבור כל לחיצה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B03A2D6-18F2-B7DC-B3B5-02789439DA19}"/>
              </a:ext>
            </a:extLst>
          </p:cNvPr>
          <p:cNvSpPr txBox="1"/>
          <p:nvPr/>
        </p:nvSpPr>
        <p:spPr>
          <a:xfrm>
            <a:off x="10705436" y="8267700"/>
            <a:ext cx="4382164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rgbClr val="FF0000"/>
                </a:solidFill>
              </a:rPr>
              <a:t>פונקציה שקיבלנו כ –</a:t>
            </a:r>
            <a:r>
              <a:rPr lang="en-US" sz="2400" dirty="0">
                <a:solidFill>
                  <a:srgbClr val="FF0000"/>
                </a:solidFill>
              </a:rPr>
              <a:t>PROP</a:t>
            </a:r>
            <a:r>
              <a:rPr lang="he-IL" sz="2400" dirty="0">
                <a:solidFill>
                  <a:srgbClr val="FF0000"/>
                </a:solidFill>
              </a:rPr>
              <a:t> והיא משנה את ה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he-IL" sz="2400" dirty="0">
                <a:solidFill>
                  <a:srgbClr val="FF0000"/>
                </a:solidFill>
              </a:rPr>
              <a:t> ב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he-IL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APP.JSX</a:t>
            </a:r>
            <a:endParaRPr lang="he-IL" sz="2400" dirty="0">
              <a:solidFill>
                <a:srgbClr val="FF0000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E17BC2C9-D105-61A4-84E2-0E9319B9B95B}"/>
              </a:ext>
            </a:extLst>
          </p:cNvPr>
          <p:cNvCxnSpPr>
            <a:cxnSpLocks/>
          </p:cNvCxnSpPr>
          <p:nvPr/>
        </p:nvCxnSpPr>
        <p:spPr>
          <a:xfrm flipV="1">
            <a:off x="4969898" y="5330700"/>
            <a:ext cx="5850502" cy="581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7D60EA44-0691-0556-BE52-39375550E44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339387" y="8683199"/>
            <a:ext cx="4366049" cy="554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652872" y="3767982"/>
            <a:ext cx="13250422" cy="4309268"/>
          </a:xfrm>
          <a:custGeom>
            <a:avLst/>
            <a:gdLst/>
            <a:ahLst/>
            <a:cxnLst/>
            <a:rect l="l" t="t" r="r" b="b"/>
            <a:pathLst>
              <a:path w="13250422" h="4309268">
                <a:moveTo>
                  <a:pt x="0" y="0"/>
                </a:moveTo>
                <a:lnTo>
                  <a:pt x="13250422" y="0"/>
                </a:lnTo>
                <a:lnTo>
                  <a:pt x="13250422" y="4309268"/>
                </a:lnTo>
                <a:lnTo>
                  <a:pt x="0" y="4309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43721" y="2622680"/>
            <a:ext cx="10596820" cy="52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4201"/>
              </a:lnSpc>
              <a:spcBef>
                <a:spcPct val="0"/>
              </a:spcBef>
            </a:pPr>
            <a:r>
              <a:rPr lang="he-IL" sz="3200" b="0" i="0" dirty="0">
                <a:solidFill>
                  <a:srgbClr val="FFFFFF"/>
                </a:solidFill>
                <a:effectLst/>
              </a:rPr>
              <a:t>מערך של ערכים ועבור כל ערך עושים </a:t>
            </a:r>
            <a:r>
              <a:rPr lang="en-US" sz="3200" b="0" i="0" dirty="0">
                <a:solidFill>
                  <a:srgbClr val="FFFFFF"/>
                </a:solidFill>
                <a:effectLst/>
              </a:rPr>
              <a:t> RENDER </a:t>
            </a:r>
            <a:r>
              <a:rPr lang="he-IL" sz="3200" b="0" i="0" dirty="0">
                <a:solidFill>
                  <a:srgbClr val="FFFFFF"/>
                </a:solidFill>
                <a:effectLst/>
              </a:rPr>
              <a:t>לחלק הרלוונטי</a:t>
            </a:r>
            <a:endParaRPr lang="en-US" sz="304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13898" y="2463835"/>
            <a:ext cx="11718929" cy="6945524"/>
          </a:xfrm>
          <a:custGeom>
            <a:avLst/>
            <a:gdLst/>
            <a:ahLst/>
            <a:cxnLst/>
            <a:rect l="l" t="t" r="r" b="b"/>
            <a:pathLst>
              <a:path w="11718929" h="6945524">
                <a:moveTo>
                  <a:pt x="0" y="0"/>
                </a:moveTo>
                <a:lnTo>
                  <a:pt x="11718929" y="0"/>
                </a:lnTo>
                <a:lnTo>
                  <a:pt x="11718929" y="6945524"/>
                </a:lnTo>
                <a:lnTo>
                  <a:pt x="0" y="6945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84535" y="1170415"/>
            <a:ext cx="11718929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3"/>
              </a:lnSpc>
              <a:spcBef>
                <a:spcPct val="0"/>
              </a:spcBef>
            </a:pPr>
            <a:r>
              <a:rPr lang="he-IL" sz="4400" b="0" i="0" dirty="0">
                <a:solidFill>
                  <a:srgbClr val="FFFFFF"/>
                </a:solidFill>
                <a:effectLst/>
              </a:rPr>
              <a:t>עבור תת-תפריט</a:t>
            </a:r>
            <a:endParaRPr lang="en-US" sz="4400" spc="345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00" y="571500"/>
            <a:ext cx="13792200" cy="9433095"/>
          </a:xfrm>
          <a:custGeom>
            <a:avLst/>
            <a:gdLst/>
            <a:ahLst/>
            <a:cxnLst/>
            <a:rect l="l" t="t" r="r" b="b"/>
            <a:pathLst>
              <a:path w="12838627" h="9112590">
                <a:moveTo>
                  <a:pt x="0" y="0"/>
                </a:moveTo>
                <a:lnTo>
                  <a:pt x="12838627" y="0"/>
                </a:lnTo>
                <a:lnTo>
                  <a:pt x="12838627" y="9112590"/>
                </a:lnTo>
                <a:lnTo>
                  <a:pt x="0" y="9112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8500C5C-37FC-6603-839A-938BAD31B362}"/>
              </a:ext>
            </a:extLst>
          </p:cNvPr>
          <p:cNvSpPr/>
          <p:nvPr/>
        </p:nvSpPr>
        <p:spPr>
          <a:xfrm>
            <a:off x="4953000" y="2857500"/>
            <a:ext cx="3352800" cy="362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868121E-B3E8-DDD7-EB91-8972ECAF43DB}"/>
              </a:ext>
            </a:extLst>
          </p:cNvPr>
          <p:cNvSpPr txBox="1"/>
          <p:nvPr/>
        </p:nvSpPr>
        <p:spPr>
          <a:xfrm>
            <a:off x="10134600" y="2095500"/>
            <a:ext cx="408892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r>
              <a:rPr lang="he-IL" sz="2400" dirty="0">
                <a:solidFill>
                  <a:srgbClr val="FF0000"/>
                </a:solidFill>
              </a:rPr>
              <a:t>פונקציה נקראת עבור כל לחיצה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5055447-A155-EF85-9FD7-7E97733ACD0F}"/>
              </a:ext>
            </a:extLst>
          </p:cNvPr>
          <p:cNvSpPr txBox="1"/>
          <p:nvPr/>
        </p:nvSpPr>
        <p:spPr>
          <a:xfrm>
            <a:off x="11887200" y="4717396"/>
            <a:ext cx="3581400" cy="845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solidFill>
                  <a:srgbClr val="FF0000"/>
                </a:solidFill>
              </a:rPr>
              <a:t>פונקציה נקראת עבור כל לחיצה לכל תת-תפריט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D586A77-B3E5-A255-F251-30227051C5C6}"/>
              </a:ext>
            </a:extLst>
          </p:cNvPr>
          <p:cNvSpPr txBox="1"/>
          <p:nvPr/>
        </p:nvSpPr>
        <p:spPr>
          <a:xfrm>
            <a:off x="11392058" y="6743700"/>
            <a:ext cx="4330542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MEGA – MENU ICON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FROM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'react-icons/ai'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he-IL" sz="2400" dirty="0">
              <a:solidFill>
                <a:srgbClr val="FF0000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1495E660-6420-95D6-A2B7-BCABAD3C2A5E}"/>
              </a:ext>
            </a:extLst>
          </p:cNvPr>
          <p:cNvCxnSpPr>
            <a:cxnSpLocks/>
          </p:cNvCxnSpPr>
          <p:nvPr/>
        </p:nvCxnSpPr>
        <p:spPr>
          <a:xfrm flipV="1">
            <a:off x="8318739" y="2557165"/>
            <a:ext cx="1815861" cy="360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0F73725C-0DB1-FEE2-5E3A-285524F203F5}"/>
              </a:ext>
            </a:extLst>
          </p:cNvPr>
          <p:cNvSpPr/>
          <p:nvPr/>
        </p:nvSpPr>
        <p:spPr>
          <a:xfrm>
            <a:off x="6019800" y="6128542"/>
            <a:ext cx="4800600" cy="362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3D47527-1650-9B95-6241-18FA1231E429}"/>
              </a:ext>
            </a:extLst>
          </p:cNvPr>
          <p:cNvCxnSpPr>
            <a:cxnSpLocks/>
          </p:cNvCxnSpPr>
          <p:nvPr/>
        </p:nvCxnSpPr>
        <p:spPr>
          <a:xfrm flipV="1">
            <a:off x="10134600" y="5360286"/>
            <a:ext cx="1752600" cy="740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B5CC30F3-3CB8-D201-A3A1-C62F622DCEB1}"/>
              </a:ext>
            </a:extLst>
          </p:cNvPr>
          <p:cNvSpPr/>
          <p:nvPr/>
        </p:nvSpPr>
        <p:spPr>
          <a:xfrm>
            <a:off x="2420907" y="9059065"/>
            <a:ext cx="12666693" cy="9455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675F0D9C-F5F8-D67F-EF68-742F88E1A731}"/>
              </a:ext>
            </a:extLst>
          </p:cNvPr>
          <p:cNvCxnSpPr>
            <a:cxnSpLocks/>
          </p:cNvCxnSpPr>
          <p:nvPr/>
        </p:nvCxnSpPr>
        <p:spPr>
          <a:xfrm flipV="1">
            <a:off x="10820400" y="7944029"/>
            <a:ext cx="838200" cy="1145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91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8231" y="0"/>
            <a:ext cx="5579769" cy="10422953"/>
            <a:chOff x="0" y="0"/>
            <a:chExt cx="1469569" cy="27451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9569" cy="2745140"/>
            </a:xfrm>
            <a:custGeom>
              <a:avLst/>
              <a:gdLst/>
              <a:ahLst/>
              <a:cxnLst/>
              <a:rect l="l" t="t" r="r" b="b"/>
              <a:pathLst>
                <a:path w="1469569" h="2745140">
                  <a:moveTo>
                    <a:pt x="0" y="0"/>
                  </a:moveTo>
                  <a:lnTo>
                    <a:pt x="1469569" y="0"/>
                  </a:lnTo>
                  <a:lnTo>
                    <a:pt x="1469569" y="2745140"/>
                  </a:lnTo>
                  <a:lnTo>
                    <a:pt x="0" y="2745140"/>
                  </a:lnTo>
                  <a:close/>
                </a:path>
              </a:pathLst>
            </a:custGeom>
            <a:solidFill>
              <a:srgbClr val="323231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69569" cy="278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097638" y="2195119"/>
            <a:ext cx="4838199" cy="0"/>
          </a:xfrm>
          <a:prstGeom prst="line">
            <a:avLst/>
          </a:prstGeom>
          <a:ln w="47625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32400" y="159015"/>
            <a:ext cx="12130741" cy="10199614"/>
          </a:xfrm>
          <a:custGeom>
            <a:avLst/>
            <a:gdLst/>
            <a:ahLst/>
            <a:cxnLst/>
            <a:rect l="l" t="t" r="r" b="b"/>
            <a:pathLst>
              <a:path w="12130741" h="10199614">
                <a:moveTo>
                  <a:pt x="0" y="0"/>
                </a:moveTo>
                <a:lnTo>
                  <a:pt x="12130741" y="0"/>
                </a:lnTo>
                <a:lnTo>
                  <a:pt x="12130741" y="10199614"/>
                </a:lnTo>
                <a:lnTo>
                  <a:pt x="0" y="10199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347492" y="1206654"/>
            <a:ext cx="4338492" cy="64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5285"/>
              </a:lnSpc>
              <a:spcBef>
                <a:spcPct val="0"/>
              </a:spcBef>
            </a:pPr>
            <a:r>
              <a:rPr lang="he-IL" sz="4000" b="1" i="0" dirty="0">
                <a:solidFill>
                  <a:srgbClr val="C89116"/>
                </a:solidFill>
                <a:effectLst/>
              </a:rPr>
              <a:t>תפריט של </a:t>
            </a:r>
            <a:r>
              <a:rPr lang="en-US" sz="4000" b="1" i="0" dirty="0">
                <a:solidFill>
                  <a:srgbClr val="C89116"/>
                </a:solidFill>
                <a:effectLst/>
              </a:rPr>
              <a:t>MOBILE</a:t>
            </a:r>
            <a:endParaRPr lang="en-US" sz="3830" dirty="0">
              <a:solidFill>
                <a:srgbClr val="C89116"/>
              </a:solidFill>
              <a:latin typeface="DM Sans Bold"/>
              <a:cs typeface="DM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59930" y="2213982"/>
            <a:ext cx="4161751" cy="1788963"/>
            <a:chOff x="0" y="0"/>
            <a:chExt cx="2565722" cy="11028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1102897"/>
            </a:xfrm>
            <a:custGeom>
              <a:avLst/>
              <a:gdLst/>
              <a:ahLst/>
              <a:cxnLst/>
              <a:rect l="l" t="t" r="r" b="b"/>
              <a:pathLst>
                <a:path w="2565722" h="1102897">
                  <a:moveTo>
                    <a:pt x="0" y="0"/>
                  </a:moveTo>
                  <a:lnTo>
                    <a:pt x="2362522" y="0"/>
                  </a:lnTo>
                  <a:lnTo>
                    <a:pt x="2565722" y="551448"/>
                  </a:lnTo>
                  <a:lnTo>
                    <a:pt x="2362522" y="1102897"/>
                  </a:lnTo>
                  <a:lnTo>
                    <a:pt x="0" y="1102897"/>
                  </a:lnTo>
                  <a:lnTo>
                    <a:pt x="203200" y="551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7B0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1140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265747" y="4002945"/>
            <a:ext cx="4161751" cy="1788795"/>
            <a:chOff x="0" y="0"/>
            <a:chExt cx="2565722" cy="1102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1102793"/>
            </a:xfrm>
            <a:custGeom>
              <a:avLst/>
              <a:gdLst/>
              <a:ahLst/>
              <a:cxnLst/>
              <a:rect l="l" t="t" r="r" b="b"/>
              <a:pathLst>
                <a:path w="2565722" h="1102793">
                  <a:moveTo>
                    <a:pt x="0" y="0"/>
                  </a:moveTo>
                  <a:lnTo>
                    <a:pt x="2362522" y="0"/>
                  </a:lnTo>
                  <a:lnTo>
                    <a:pt x="2565722" y="551397"/>
                  </a:lnTo>
                  <a:lnTo>
                    <a:pt x="2362522" y="1102793"/>
                  </a:lnTo>
                  <a:lnTo>
                    <a:pt x="0" y="1102793"/>
                  </a:lnTo>
                  <a:lnTo>
                    <a:pt x="203200" y="551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91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114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59930" y="5775110"/>
            <a:ext cx="4161751" cy="1788795"/>
            <a:chOff x="0" y="0"/>
            <a:chExt cx="2565722" cy="11027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1102793"/>
            </a:xfrm>
            <a:custGeom>
              <a:avLst/>
              <a:gdLst/>
              <a:ahLst/>
              <a:cxnLst/>
              <a:rect l="l" t="t" r="r" b="b"/>
              <a:pathLst>
                <a:path w="2565722" h="1102793">
                  <a:moveTo>
                    <a:pt x="0" y="0"/>
                  </a:moveTo>
                  <a:lnTo>
                    <a:pt x="2362522" y="0"/>
                  </a:lnTo>
                  <a:lnTo>
                    <a:pt x="2565722" y="551397"/>
                  </a:lnTo>
                  <a:lnTo>
                    <a:pt x="2362522" y="1102793"/>
                  </a:lnTo>
                  <a:lnTo>
                    <a:pt x="0" y="1102793"/>
                  </a:lnTo>
                  <a:lnTo>
                    <a:pt x="203200" y="551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B7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114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416806" y="4536650"/>
            <a:ext cx="3636579" cy="65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5326"/>
              </a:lnSpc>
              <a:spcBef>
                <a:spcPct val="0"/>
              </a:spcBef>
            </a:pPr>
            <a:r>
              <a:rPr lang="he-IL" sz="4000" b="1" i="0" dirty="0">
                <a:solidFill>
                  <a:srgbClr val="FFFBFB"/>
                </a:solidFill>
                <a:effectLst/>
              </a:rPr>
              <a:t>אתחול </a:t>
            </a:r>
            <a:r>
              <a:rPr lang="en-US" sz="4000" b="1" i="0" dirty="0">
                <a:solidFill>
                  <a:srgbClr val="FFFBFB"/>
                </a:solidFill>
                <a:effectLst/>
              </a:rPr>
              <a:t>Firebase</a:t>
            </a:r>
            <a:endParaRPr lang="en-US" sz="3859" dirty="0">
              <a:solidFill>
                <a:srgbClr val="FFFBFB"/>
              </a:solidFill>
              <a:latin typeface="DM Sans Bold"/>
              <a:cs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81181" y="2752507"/>
            <a:ext cx="3711694" cy="64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3"/>
              </a:lnSpc>
              <a:spcBef>
                <a:spcPct val="0"/>
              </a:spcBef>
            </a:pPr>
            <a:r>
              <a:rPr lang="en-US" sz="3857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FirebaseConfig</a:t>
            </a:r>
            <a:endParaRPr lang="en-US" sz="3857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317902" y="2154059"/>
            <a:ext cx="5827097" cy="1930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2520"/>
              </a:lnSpc>
            </a:pPr>
            <a:r>
              <a:rPr lang="en-US" sz="25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firebaseConfig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: </a:t>
            </a:r>
            <a:r>
              <a:rPr lang="he-IL" sz="2500" b="0" i="0" dirty="0">
                <a:solidFill>
                  <a:srgbClr val="FFFFFF"/>
                </a:solidFill>
                <a:effectLst/>
              </a:rPr>
              <a:t>אובייקט זה מכיל את הגדרות התצורה הנדרשות לאתחול 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Firebase </a:t>
            </a:r>
            <a:r>
              <a:rPr lang="he-IL" sz="2500" b="0" i="0" dirty="0">
                <a:solidFill>
                  <a:srgbClr val="FFFFFF"/>
                </a:solidFill>
                <a:effectLst/>
              </a:rPr>
              <a:t>באפליקציה. הוא כולל פרמטרים כגון מפתח 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API, 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authDomain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, 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projectId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, 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storageBucket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, 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messagingSenderId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, 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appId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 </a:t>
            </a:r>
            <a:r>
              <a:rPr lang="he-IL" sz="2500" b="0" i="0" dirty="0">
                <a:solidFill>
                  <a:srgbClr val="FFFFFF"/>
                </a:solidFill>
                <a:effectLst/>
              </a:rPr>
              <a:t>ו- 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measurementId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.</a:t>
            </a:r>
            <a:endParaRPr lang="en-US" sz="2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24505" y="6313551"/>
            <a:ext cx="3425045" cy="64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3"/>
              </a:lnSpc>
              <a:spcBef>
                <a:spcPct val="0"/>
              </a:spcBef>
            </a:pPr>
            <a:r>
              <a:rPr lang="en-US" sz="3857" b="1" dirty="0" err="1">
                <a:solidFill>
                  <a:srgbClr val="FF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getFirestore</a:t>
            </a:r>
            <a:r>
              <a:rPr lang="en-US" sz="3857" b="1" dirty="0">
                <a:solidFill>
                  <a:srgbClr val="FF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401" y="3587655"/>
            <a:ext cx="6018098" cy="2572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 rtl="1">
              <a:lnSpc>
                <a:spcPts val="2520"/>
              </a:lnSpc>
            </a:pPr>
            <a:r>
              <a:rPr lang="he-IL" sz="2500" b="0" i="0" dirty="0">
                <a:solidFill>
                  <a:srgbClr val="FFFFFF"/>
                </a:solidFill>
                <a:effectLst/>
              </a:rPr>
              <a:t>הפונקציה 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firebase.initializeApp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(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firebaseConfig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) </a:t>
            </a:r>
            <a:r>
              <a:rPr lang="he-IL" sz="2500" b="0" i="0" dirty="0">
                <a:solidFill>
                  <a:srgbClr val="FFFFFF"/>
                </a:solidFill>
                <a:effectLst/>
              </a:rPr>
              <a:t>מאתחלת את 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Firebase </a:t>
            </a:r>
            <a:r>
              <a:rPr lang="he-IL" sz="2500" b="0" i="0" dirty="0">
                <a:solidFill>
                  <a:srgbClr val="FFFFFF"/>
                </a:solidFill>
                <a:effectLst/>
              </a:rPr>
              <a:t>עם התצורה שסופקה. פונקציה זו מבטיחה ש-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Firebase </a:t>
            </a:r>
            <a:r>
              <a:rPr lang="he-IL" sz="2500" b="0" i="0" dirty="0">
                <a:solidFill>
                  <a:srgbClr val="FFFFFF"/>
                </a:solidFill>
                <a:effectLst/>
              </a:rPr>
              <a:t>מאותחל רק פעם אחת באפליקציה, גם אם קטע הקוד הזה מיובא מספר פעמים. מומלץ לבדוק את !</a:t>
            </a:r>
            <a:r>
              <a:rPr lang="en-US" sz="2500" b="0" i="0" dirty="0" err="1">
                <a:solidFill>
                  <a:srgbClr val="FFFFFF"/>
                </a:solidFill>
                <a:effectLst/>
              </a:rPr>
              <a:t>firebase.apps.length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 </a:t>
            </a:r>
            <a:r>
              <a:rPr lang="he-IL" sz="2500" b="0" i="0" dirty="0">
                <a:solidFill>
                  <a:srgbClr val="FFFFFF"/>
                </a:solidFill>
                <a:effectLst/>
              </a:rPr>
              <a:t>כדי להימנע מאתחול מחדש של </a:t>
            </a:r>
            <a:r>
              <a:rPr lang="en-US" sz="2500" b="0" i="0" dirty="0">
                <a:solidFill>
                  <a:srgbClr val="FFFFFF"/>
                </a:solidFill>
                <a:effectLst/>
              </a:rPr>
              <a:t>Firebase </a:t>
            </a:r>
            <a:r>
              <a:rPr lang="he-IL" sz="2500" b="0" i="0" dirty="0">
                <a:solidFill>
                  <a:srgbClr val="FFFFFF"/>
                </a:solidFill>
                <a:effectLst/>
              </a:rPr>
              <a:t>אם הוא כבר אתחול.</a:t>
            </a:r>
            <a:endParaRPr lang="en-US" sz="2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1473045" y="5621441"/>
            <a:ext cx="6354908" cy="300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579"/>
              </a:lnSpc>
              <a:spcBef>
                <a:spcPct val="0"/>
              </a:spcBef>
            </a:pPr>
            <a:r>
              <a:rPr lang="he-IL" sz="2500" b="0" i="0" dirty="0">
                <a:solidFill>
                  <a:srgbClr val="FFFBFB"/>
                </a:solidFill>
                <a:effectLst/>
              </a:rPr>
              <a:t>פונקציה זו מאחזרת מופע של 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 </a:t>
            </a:r>
            <a:r>
              <a:rPr lang="en-US" sz="2500" b="0" i="0" dirty="0" err="1">
                <a:solidFill>
                  <a:srgbClr val="FFFBFB"/>
                </a:solidFill>
                <a:effectLst/>
              </a:rPr>
              <a:t>Firestore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, </a:t>
            </a:r>
            <a:r>
              <a:rPr lang="he-IL" sz="2500" b="0" i="0" dirty="0">
                <a:solidFill>
                  <a:srgbClr val="FFFBFB"/>
                </a:solidFill>
                <a:effectLst/>
              </a:rPr>
              <a:t>שהוא שירות 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Firebase </a:t>
            </a:r>
            <a:r>
              <a:rPr lang="he-IL" sz="2500" b="0" i="0" dirty="0">
                <a:solidFill>
                  <a:srgbClr val="FFFBFB"/>
                </a:solidFill>
                <a:effectLst/>
              </a:rPr>
              <a:t>המשמש לאינטראקציה עם 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Cloud </a:t>
            </a:r>
            <a:r>
              <a:rPr lang="en-US" sz="2500" b="0" i="0" dirty="0" err="1">
                <a:solidFill>
                  <a:srgbClr val="FFFBFB"/>
                </a:solidFill>
                <a:effectLst/>
              </a:rPr>
              <a:t>Firestore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, </a:t>
            </a:r>
            <a:r>
              <a:rPr lang="he-IL" sz="2500" b="0" i="0" dirty="0">
                <a:solidFill>
                  <a:srgbClr val="FFFBFB"/>
                </a:solidFill>
                <a:effectLst/>
              </a:rPr>
              <a:t>מסד נתונים גמיש וניתן להרחבה לפיתוח נייד, אינטרנט ושרת. 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 </a:t>
            </a:r>
            <a:r>
              <a:rPr lang="en-US" sz="2500" b="0" i="0" dirty="0" err="1">
                <a:solidFill>
                  <a:srgbClr val="FFFBFB"/>
                </a:solidFill>
                <a:effectLst/>
              </a:rPr>
              <a:t>getFirestore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() </a:t>
            </a:r>
            <a:r>
              <a:rPr lang="he-IL" sz="2500" b="0" i="0" dirty="0">
                <a:solidFill>
                  <a:srgbClr val="FFFBFB"/>
                </a:solidFill>
                <a:effectLst/>
              </a:rPr>
              <a:t>היא פונקציה המסופקת על ידי מודול 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Firebase </a:t>
            </a:r>
            <a:r>
              <a:rPr lang="en-US" sz="2500" b="0" i="0" dirty="0" err="1">
                <a:solidFill>
                  <a:srgbClr val="FFFBFB"/>
                </a:solidFill>
                <a:effectLst/>
              </a:rPr>
              <a:t>Firestore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. </a:t>
            </a:r>
            <a:r>
              <a:rPr lang="he-IL" sz="2500" b="0" i="0" dirty="0">
                <a:solidFill>
                  <a:srgbClr val="FFFBFB"/>
                </a:solidFill>
                <a:effectLst/>
              </a:rPr>
              <a:t>זה יוצר חיבור עם שרת/מסד הנתונים של 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 </a:t>
            </a:r>
            <a:r>
              <a:rPr lang="en-US" sz="2500" b="0" i="0" dirty="0" err="1">
                <a:solidFill>
                  <a:srgbClr val="FFFBFB"/>
                </a:solidFill>
                <a:effectLst/>
              </a:rPr>
              <a:t>Firestore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 </a:t>
            </a:r>
            <a:r>
              <a:rPr lang="he-IL" sz="2500" b="0" i="0" dirty="0">
                <a:solidFill>
                  <a:srgbClr val="FFFBFB"/>
                </a:solidFill>
                <a:effectLst/>
              </a:rPr>
              <a:t>ומחזיר הפניה לאובייקט 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 </a:t>
            </a:r>
            <a:r>
              <a:rPr lang="en-US" sz="2500" b="0" i="0" dirty="0" err="1">
                <a:solidFill>
                  <a:srgbClr val="FFFBFB"/>
                </a:solidFill>
                <a:effectLst/>
              </a:rPr>
              <a:t>Firestore</a:t>
            </a:r>
            <a:r>
              <a:rPr lang="en-US" sz="2500" b="0" i="0" dirty="0">
                <a:solidFill>
                  <a:srgbClr val="FFFBFB"/>
                </a:solidFill>
                <a:effectLst/>
              </a:rPr>
              <a:t>, </a:t>
            </a:r>
            <a:r>
              <a:rPr lang="he-IL" sz="2500" b="0" i="0" dirty="0">
                <a:solidFill>
                  <a:srgbClr val="FFFBFB"/>
                </a:solidFill>
                <a:effectLst/>
              </a:rPr>
              <a:t>ומאפשר לך לבצע פעולות מסד נתונים כמו קריאה, כתיבה, עדכון ומחיקה של נתונים</a:t>
            </a:r>
            <a:endParaRPr lang="en-US" sz="2500" spc="183" dirty="0">
              <a:solidFill>
                <a:srgbClr val="FFF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213" y="2089542"/>
            <a:ext cx="11491667" cy="7304711"/>
          </a:xfrm>
          <a:custGeom>
            <a:avLst/>
            <a:gdLst/>
            <a:ahLst/>
            <a:cxnLst/>
            <a:rect l="l" t="t" r="r" b="b"/>
            <a:pathLst>
              <a:path w="11491667" h="7304711">
                <a:moveTo>
                  <a:pt x="0" y="0"/>
                </a:moveTo>
                <a:lnTo>
                  <a:pt x="11491667" y="0"/>
                </a:lnTo>
                <a:lnTo>
                  <a:pt x="11491667" y="7304711"/>
                </a:lnTo>
                <a:lnTo>
                  <a:pt x="0" y="7304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81600" y="577295"/>
            <a:ext cx="12834495" cy="11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4449"/>
              </a:lnSpc>
              <a:spcBef>
                <a:spcPct val="0"/>
              </a:spcBef>
            </a:pPr>
            <a:r>
              <a:rPr lang="he-IL" sz="3600" b="1" i="0" dirty="0">
                <a:solidFill>
                  <a:srgbClr val="AD7B0A"/>
                </a:solidFill>
                <a:effectLst/>
              </a:rPr>
              <a:t>מסך הבית – הצגת טקסט עם אנימציה ושליפת תמונות מ </a:t>
            </a:r>
            <a:r>
              <a:rPr lang="en-US" sz="3600" b="1" i="0" dirty="0">
                <a:solidFill>
                  <a:srgbClr val="AD7B0A"/>
                </a:solidFill>
                <a:effectLst/>
              </a:rPr>
              <a:t> DATABASE </a:t>
            </a:r>
            <a:r>
              <a:rPr lang="he-IL" sz="3600" b="1" i="0" dirty="0">
                <a:solidFill>
                  <a:srgbClr val="AD7B0A"/>
                </a:solidFill>
                <a:effectLst/>
              </a:rPr>
              <a:t>והצגתם.</a:t>
            </a:r>
            <a:endParaRPr lang="en-US" sz="3224" spc="315" dirty="0">
              <a:solidFill>
                <a:srgbClr val="AD7B0A"/>
              </a:solidFill>
              <a:latin typeface="DM Sans Bold"/>
              <a:cs typeface="DM Sans Bold"/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BA7DD8D-1553-A23D-B0F2-FFFF8C52F067}"/>
              </a:ext>
            </a:extLst>
          </p:cNvPr>
          <p:cNvSpPr/>
          <p:nvPr/>
        </p:nvSpPr>
        <p:spPr>
          <a:xfrm>
            <a:off x="609600" y="7505700"/>
            <a:ext cx="7010400" cy="362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67D33DEE-B7C0-4782-320B-330F7B2C8D8C}"/>
              </a:ext>
            </a:extLst>
          </p:cNvPr>
          <p:cNvSpPr/>
          <p:nvPr/>
        </p:nvSpPr>
        <p:spPr>
          <a:xfrm>
            <a:off x="361913" y="8801100"/>
            <a:ext cx="5886487" cy="362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6C42036-DDB2-AB1F-A18B-35267FC5873E}"/>
              </a:ext>
            </a:extLst>
          </p:cNvPr>
          <p:cNvSpPr txBox="1"/>
          <p:nvPr/>
        </p:nvSpPr>
        <p:spPr>
          <a:xfrm>
            <a:off x="9906000" y="5524500"/>
            <a:ext cx="6017665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FF0000"/>
                </a:solidFill>
              </a:rPr>
              <a:t>יוצר חיבור עם שירותי </a:t>
            </a:r>
            <a:r>
              <a:rPr lang="en-US" sz="2400" dirty="0">
                <a:solidFill>
                  <a:srgbClr val="FF0000"/>
                </a:solidFill>
              </a:rPr>
              <a:t>Firebase </a:t>
            </a:r>
            <a:r>
              <a:rPr lang="he-IL" sz="2400" dirty="0">
                <a:solidFill>
                  <a:srgbClr val="FF0000"/>
                </a:solidFill>
              </a:rPr>
              <a:t> המתארחים בשרתים של </a:t>
            </a:r>
            <a:r>
              <a:rPr lang="en-US" sz="2400" dirty="0">
                <a:solidFill>
                  <a:srgbClr val="FF0000"/>
                </a:solidFill>
              </a:rPr>
              <a:t>Google</a:t>
            </a:r>
            <a:r>
              <a:rPr lang="he-IL" sz="2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556EEFD-829D-F175-4592-F89583531CC7}"/>
              </a:ext>
            </a:extLst>
          </p:cNvPr>
          <p:cNvSpPr txBox="1"/>
          <p:nvPr/>
        </p:nvSpPr>
        <p:spPr>
          <a:xfrm>
            <a:off x="9918700" y="7267844"/>
            <a:ext cx="6817918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rgbClr val="FF0000"/>
                </a:solidFill>
              </a:rPr>
              <a:t>מאתחל את שירות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Firestore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he-IL" sz="2400" dirty="0">
                <a:solidFill>
                  <a:srgbClr val="FF0000"/>
                </a:solidFill>
              </a:rPr>
              <a:t>שהוא חלק מ-</a:t>
            </a:r>
            <a:r>
              <a:rPr lang="en-US" sz="2400" dirty="0">
                <a:solidFill>
                  <a:srgbClr val="FF0000"/>
                </a:solidFill>
              </a:rPr>
              <a:t>Firebase </a:t>
            </a:r>
            <a:r>
              <a:rPr lang="en-US" sz="2400" dirty="0" err="1">
                <a:solidFill>
                  <a:srgbClr val="FF0000"/>
                </a:solidFill>
              </a:rPr>
              <a:t>Firestore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he-IL" sz="2400" dirty="0">
                <a:solidFill>
                  <a:srgbClr val="FF0000"/>
                </a:solidFill>
              </a:rPr>
              <a:t>הוא מסד נתונים </a:t>
            </a:r>
            <a:r>
              <a:rPr lang="en-US" sz="2400" dirty="0">
                <a:solidFill>
                  <a:srgbClr val="FF0000"/>
                </a:solidFill>
              </a:rPr>
              <a:t> NoSQL </a:t>
            </a:r>
            <a:r>
              <a:rPr lang="he-IL" sz="2400" dirty="0">
                <a:solidFill>
                  <a:srgbClr val="FF0000"/>
                </a:solidFill>
              </a:rPr>
              <a:t>המסופק על ידי </a:t>
            </a:r>
            <a:r>
              <a:rPr lang="en-US" sz="2400" dirty="0">
                <a:solidFill>
                  <a:srgbClr val="FF0000"/>
                </a:solidFill>
              </a:rPr>
              <a:t>Firebase </a:t>
            </a:r>
            <a:r>
              <a:rPr lang="he-IL" sz="2400" dirty="0">
                <a:solidFill>
                  <a:srgbClr val="FF0000"/>
                </a:solidFill>
              </a:rPr>
              <a:t>לאחסון וסנכרון נתונים בין לקוחות לשרת.</a:t>
            </a: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AA1D1090-FF7F-71B8-B5DC-149E73693E23}"/>
              </a:ext>
            </a:extLst>
          </p:cNvPr>
          <p:cNvCxnSpPr>
            <a:cxnSpLocks/>
          </p:cNvCxnSpPr>
          <p:nvPr/>
        </p:nvCxnSpPr>
        <p:spPr>
          <a:xfrm flipV="1">
            <a:off x="7315200" y="6355497"/>
            <a:ext cx="2603500" cy="11502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ADF97744-613B-6A95-0775-266447833C71}"/>
              </a:ext>
            </a:extLst>
          </p:cNvPr>
          <p:cNvCxnSpPr>
            <a:cxnSpLocks/>
          </p:cNvCxnSpPr>
          <p:nvPr/>
        </p:nvCxnSpPr>
        <p:spPr>
          <a:xfrm flipV="1">
            <a:off x="6261100" y="8197458"/>
            <a:ext cx="3657600" cy="662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34928"/>
            <a:ext cx="13941817" cy="7795772"/>
          </a:xfrm>
          <a:custGeom>
            <a:avLst/>
            <a:gdLst/>
            <a:ahLst/>
            <a:cxnLst/>
            <a:rect l="l" t="t" r="r" b="b"/>
            <a:pathLst>
              <a:path w="13941817" h="7795772">
                <a:moveTo>
                  <a:pt x="0" y="0"/>
                </a:moveTo>
                <a:lnTo>
                  <a:pt x="13941817" y="0"/>
                </a:lnTo>
                <a:lnTo>
                  <a:pt x="13941817" y="7795772"/>
                </a:lnTo>
                <a:lnTo>
                  <a:pt x="0" y="779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461735" y="962025"/>
            <a:ext cx="7122914" cy="64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277"/>
              </a:lnSpc>
              <a:spcBef>
                <a:spcPct val="0"/>
              </a:spcBef>
            </a:pPr>
            <a:r>
              <a:rPr lang="he-IL" sz="4000" b="0" i="0" dirty="0">
                <a:solidFill>
                  <a:srgbClr val="FFFFFF"/>
                </a:solidFill>
                <a:effectLst/>
              </a:rPr>
              <a:t>שליפת נתונים מ </a:t>
            </a:r>
            <a:r>
              <a:rPr lang="en-US" sz="4000" b="0" i="0" dirty="0">
                <a:solidFill>
                  <a:srgbClr val="FFFFFF"/>
                </a:solidFill>
                <a:effectLst/>
              </a:rPr>
              <a:t>DATABASE</a:t>
            </a:r>
            <a:endParaRPr lang="en-US" sz="3824" spc="37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09621" y="1611238"/>
            <a:ext cx="7314733" cy="7314733"/>
          </a:xfrm>
          <a:custGeom>
            <a:avLst/>
            <a:gdLst/>
            <a:ahLst/>
            <a:cxnLst/>
            <a:rect l="l" t="t" r="r" b="b"/>
            <a:pathLst>
              <a:path w="7314733" h="7314733">
                <a:moveTo>
                  <a:pt x="0" y="0"/>
                </a:moveTo>
                <a:lnTo>
                  <a:pt x="7314733" y="0"/>
                </a:lnTo>
                <a:lnTo>
                  <a:pt x="7314733" y="7314733"/>
                </a:lnTo>
                <a:lnTo>
                  <a:pt x="0" y="731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91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8231" y="0"/>
            <a:ext cx="5579769" cy="10422953"/>
            <a:chOff x="0" y="0"/>
            <a:chExt cx="1469569" cy="27451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9569" cy="2745140"/>
            </a:xfrm>
            <a:custGeom>
              <a:avLst/>
              <a:gdLst/>
              <a:ahLst/>
              <a:cxnLst/>
              <a:rect l="l" t="t" r="r" b="b"/>
              <a:pathLst>
                <a:path w="1469569" h="2745140">
                  <a:moveTo>
                    <a:pt x="0" y="0"/>
                  </a:moveTo>
                  <a:lnTo>
                    <a:pt x="1469569" y="0"/>
                  </a:lnTo>
                  <a:lnTo>
                    <a:pt x="1469569" y="2745140"/>
                  </a:lnTo>
                  <a:lnTo>
                    <a:pt x="0" y="2745140"/>
                  </a:lnTo>
                  <a:close/>
                </a:path>
              </a:pathLst>
            </a:custGeom>
            <a:solidFill>
              <a:srgbClr val="323231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69569" cy="278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097638" y="2195119"/>
            <a:ext cx="4838199" cy="0"/>
          </a:xfrm>
          <a:prstGeom prst="line">
            <a:avLst/>
          </a:prstGeom>
          <a:ln w="47625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059" y="381605"/>
            <a:ext cx="12379865" cy="9523790"/>
          </a:xfrm>
          <a:custGeom>
            <a:avLst/>
            <a:gdLst/>
            <a:ahLst/>
            <a:cxnLst/>
            <a:rect l="l" t="t" r="r" b="b"/>
            <a:pathLst>
              <a:path w="12379865" h="9523790">
                <a:moveTo>
                  <a:pt x="0" y="0"/>
                </a:moveTo>
                <a:lnTo>
                  <a:pt x="12379864" y="0"/>
                </a:lnTo>
                <a:lnTo>
                  <a:pt x="12379864" y="9523790"/>
                </a:lnTo>
                <a:lnTo>
                  <a:pt x="0" y="9523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868487" y="3038038"/>
            <a:ext cx="5313772" cy="222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</a:pPr>
            <a:r>
              <a:rPr lang="he-IL" sz="3000" b="0" i="0" dirty="0">
                <a:solidFill>
                  <a:srgbClr val="FFFBFB"/>
                </a:solidFill>
                <a:effectLst/>
              </a:rPr>
              <a:t>השתמשנו באנימציה קיימת כבר</a:t>
            </a:r>
            <a:endParaRPr lang="en-US" sz="3000" b="0" i="0" dirty="0">
              <a:solidFill>
                <a:srgbClr val="FFFBFB"/>
              </a:solidFill>
              <a:effectLst/>
            </a:endParaRPr>
          </a:p>
          <a:p>
            <a:pPr algn="ctr">
              <a:lnSpc>
                <a:spcPts val="3510"/>
              </a:lnSpc>
            </a:pPr>
            <a:r>
              <a:rPr lang="he-IL" sz="3000" b="0" i="0" dirty="0">
                <a:solidFill>
                  <a:srgbClr val="FFFBFB"/>
                </a:solidFill>
                <a:effectLst/>
              </a:rPr>
              <a:t> מ –</a:t>
            </a:r>
            <a:endParaRPr lang="en-US" sz="3000" b="0" i="0" dirty="0">
              <a:solidFill>
                <a:srgbClr val="FFFBFB"/>
              </a:solidFill>
              <a:effectLst/>
            </a:endParaRPr>
          </a:p>
          <a:p>
            <a:pPr algn="ctr">
              <a:lnSpc>
                <a:spcPts val="3510"/>
              </a:lnSpc>
            </a:pPr>
            <a:r>
              <a:rPr lang="en-US" sz="2543" spc="249" dirty="0">
                <a:solidFill>
                  <a:srgbClr val="FF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HTTPS://WWW.BUILDER.IO/BLOG/STAGGER-TEXT-ANIMATION-TAILWIND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662" y="1509645"/>
            <a:ext cx="10451401" cy="2272044"/>
          </a:xfrm>
          <a:custGeom>
            <a:avLst/>
            <a:gdLst/>
            <a:ahLst/>
            <a:cxnLst/>
            <a:rect l="l" t="t" r="r" b="b"/>
            <a:pathLst>
              <a:path w="10451401" h="2272044">
                <a:moveTo>
                  <a:pt x="0" y="0"/>
                </a:moveTo>
                <a:lnTo>
                  <a:pt x="10451401" y="0"/>
                </a:lnTo>
                <a:lnTo>
                  <a:pt x="10451401" y="2272044"/>
                </a:lnTo>
                <a:lnTo>
                  <a:pt x="0" y="2272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5662" y="4852041"/>
            <a:ext cx="17213243" cy="2778819"/>
          </a:xfrm>
          <a:custGeom>
            <a:avLst/>
            <a:gdLst/>
            <a:ahLst/>
            <a:cxnLst/>
            <a:rect l="l" t="t" r="r" b="b"/>
            <a:pathLst>
              <a:path w="17213243" h="2778819">
                <a:moveTo>
                  <a:pt x="0" y="0"/>
                </a:moveTo>
                <a:lnTo>
                  <a:pt x="17213242" y="0"/>
                </a:lnTo>
                <a:lnTo>
                  <a:pt x="17213242" y="2778819"/>
                </a:lnTo>
                <a:lnTo>
                  <a:pt x="0" y="2778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46782" y="1509645"/>
            <a:ext cx="2484247" cy="466329"/>
          </a:xfrm>
          <a:custGeom>
            <a:avLst/>
            <a:gdLst/>
            <a:ahLst/>
            <a:cxnLst/>
            <a:rect l="l" t="t" r="r" b="b"/>
            <a:pathLst>
              <a:path w="2484247" h="466329">
                <a:moveTo>
                  <a:pt x="0" y="0"/>
                </a:moveTo>
                <a:lnTo>
                  <a:pt x="2484247" y="0"/>
                </a:lnTo>
                <a:lnTo>
                  <a:pt x="2484247" y="466330"/>
                </a:lnTo>
                <a:lnTo>
                  <a:pt x="0" y="466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67" b="-24954"/>
            </a:stretch>
          </a:blipFill>
          <a:ln w="66675" cap="sq">
            <a:solidFill>
              <a:srgbClr val="AD7B0A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866570" y="962025"/>
            <a:ext cx="3217252" cy="57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449"/>
              </a:lnSpc>
              <a:spcBef>
                <a:spcPct val="0"/>
              </a:spcBef>
            </a:pPr>
            <a:r>
              <a:rPr lang="he-IL" sz="4400" b="1" i="0" dirty="0">
                <a:solidFill>
                  <a:srgbClr val="AD7B0A"/>
                </a:solidFill>
                <a:effectLst/>
              </a:rPr>
              <a:t>מסך</a:t>
            </a:r>
            <a:r>
              <a:rPr lang="en-US" sz="4400" b="1" i="0" dirty="0">
                <a:solidFill>
                  <a:srgbClr val="AD7B0A"/>
                </a:solidFill>
                <a:effectLst/>
              </a:rPr>
              <a:t> ADMIN </a:t>
            </a:r>
            <a:endParaRPr lang="en-US" sz="4400" spc="315" dirty="0">
              <a:solidFill>
                <a:srgbClr val="AD7B0A"/>
              </a:solidFill>
              <a:latin typeface="DM Sans Bold"/>
              <a:cs typeface="DM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646782" y="1975975"/>
            <a:ext cx="2484247" cy="466329"/>
          </a:xfrm>
          <a:custGeom>
            <a:avLst/>
            <a:gdLst/>
            <a:ahLst/>
            <a:cxnLst/>
            <a:rect l="l" t="t" r="r" b="b"/>
            <a:pathLst>
              <a:path w="2484247" h="466329">
                <a:moveTo>
                  <a:pt x="0" y="0"/>
                </a:moveTo>
                <a:lnTo>
                  <a:pt x="2484247" y="0"/>
                </a:lnTo>
                <a:lnTo>
                  <a:pt x="2484247" y="466329"/>
                </a:lnTo>
                <a:lnTo>
                  <a:pt x="0" y="466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67" b="-24954"/>
            </a:stretch>
          </a:blipFill>
          <a:ln w="66675" cap="sq">
            <a:solidFill>
              <a:srgbClr val="FFFBFB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47266" y="5680203"/>
            <a:ext cx="3571869" cy="300165"/>
          </a:xfrm>
          <a:custGeom>
            <a:avLst/>
            <a:gdLst/>
            <a:ahLst/>
            <a:cxnLst/>
            <a:rect l="l" t="t" r="r" b="b"/>
            <a:pathLst>
              <a:path w="3571869" h="300165">
                <a:moveTo>
                  <a:pt x="0" y="0"/>
                </a:moveTo>
                <a:lnTo>
                  <a:pt x="3571869" y="0"/>
                </a:lnTo>
                <a:lnTo>
                  <a:pt x="3571869" y="300165"/>
                </a:lnTo>
                <a:lnTo>
                  <a:pt x="0" y="300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2738" b="-109879"/>
            </a:stretch>
          </a:blipFill>
          <a:ln w="47625" cap="sq">
            <a:solidFill>
              <a:srgbClr val="AD7B0A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88959" y="5980368"/>
            <a:ext cx="3677610" cy="360588"/>
          </a:xfrm>
          <a:custGeom>
            <a:avLst/>
            <a:gdLst/>
            <a:ahLst/>
            <a:cxnLst/>
            <a:rect l="l" t="t" r="r" b="b"/>
            <a:pathLst>
              <a:path w="3677610" h="360588">
                <a:moveTo>
                  <a:pt x="0" y="0"/>
                </a:moveTo>
                <a:lnTo>
                  <a:pt x="3677610" y="0"/>
                </a:lnTo>
                <a:lnTo>
                  <a:pt x="3677610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063" b="-108160"/>
            </a:stretch>
          </a:blipFill>
          <a:ln w="47625" cap="sq">
            <a:solidFill>
              <a:srgbClr val="FFFBFB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91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8231" y="0"/>
            <a:ext cx="5579769" cy="10422953"/>
            <a:chOff x="0" y="0"/>
            <a:chExt cx="1469569" cy="27451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9569" cy="2745140"/>
            </a:xfrm>
            <a:custGeom>
              <a:avLst/>
              <a:gdLst/>
              <a:ahLst/>
              <a:cxnLst/>
              <a:rect l="l" t="t" r="r" b="b"/>
              <a:pathLst>
                <a:path w="1469569" h="2745140">
                  <a:moveTo>
                    <a:pt x="0" y="0"/>
                  </a:moveTo>
                  <a:lnTo>
                    <a:pt x="1469569" y="0"/>
                  </a:lnTo>
                  <a:lnTo>
                    <a:pt x="1469569" y="2745140"/>
                  </a:lnTo>
                  <a:lnTo>
                    <a:pt x="0" y="2745140"/>
                  </a:lnTo>
                  <a:close/>
                </a:path>
              </a:pathLst>
            </a:custGeom>
            <a:solidFill>
              <a:srgbClr val="323231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69569" cy="278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097638" y="2195119"/>
            <a:ext cx="4838199" cy="0"/>
          </a:xfrm>
          <a:prstGeom prst="line">
            <a:avLst/>
          </a:prstGeom>
          <a:ln w="47625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62982" y="231961"/>
            <a:ext cx="10281520" cy="9823078"/>
          </a:xfrm>
          <a:custGeom>
            <a:avLst/>
            <a:gdLst/>
            <a:ahLst/>
            <a:cxnLst/>
            <a:rect l="l" t="t" r="r" b="b"/>
            <a:pathLst>
              <a:path w="10281520" h="9823078">
                <a:moveTo>
                  <a:pt x="0" y="0"/>
                </a:moveTo>
                <a:lnTo>
                  <a:pt x="10281520" y="0"/>
                </a:lnTo>
                <a:lnTo>
                  <a:pt x="10281520" y="9823078"/>
                </a:lnTo>
                <a:lnTo>
                  <a:pt x="0" y="982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" b="-1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194632" y="1085807"/>
            <a:ext cx="4606967" cy="64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5285"/>
              </a:lnSpc>
              <a:spcBef>
                <a:spcPct val="0"/>
              </a:spcBef>
            </a:pPr>
            <a:r>
              <a:rPr lang="he-IL" sz="4000" b="1" i="0" dirty="0">
                <a:solidFill>
                  <a:srgbClr val="C89116"/>
                </a:solidFill>
                <a:effectLst/>
              </a:rPr>
              <a:t>מסך </a:t>
            </a:r>
            <a:r>
              <a:rPr lang="en-US" sz="4000" b="1" i="0" dirty="0">
                <a:solidFill>
                  <a:srgbClr val="C89116"/>
                </a:solidFill>
                <a:effectLst/>
              </a:rPr>
              <a:t> -ADMIN</a:t>
            </a:r>
            <a:r>
              <a:rPr lang="he-IL" sz="4000" b="1" i="0" dirty="0">
                <a:solidFill>
                  <a:srgbClr val="C89116"/>
                </a:solidFill>
                <a:effectLst/>
              </a:rPr>
              <a:t>המשך</a:t>
            </a:r>
            <a:endParaRPr lang="en-US" sz="3830" dirty="0">
              <a:solidFill>
                <a:srgbClr val="C89116"/>
              </a:solidFill>
              <a:latin typeface="DM Sans Bold"/>
              <a:cs typeface="DM Sans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547" y="2264221"/>
            <a:ext cx="17629903" cy="7675670"/>
          </a:xfrm>
          <a:custGeom>
            <a:avLst/>
            <a:gdLst/>
            <a:ahLst/>
            <a:cxnLst/>
            <a:rect l="l" t="t" r="r" b="b"/>
            <a:pathLst>
              <a:path w="17629903" h="7675670">
                <a:moveTo>
                  <a:pt x="0" y="0"/>
                </a:moveTo>
                <a:lnTo>
                  <a:pt x="17629904" y="0"/>
                </a:lnTo>
                <a:lnTo>
                  <a:pt x="17629904" y="7675669"/>
                </a:lnTo>
                <a:lnTo>
                  <a:pt x="0" y="7675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94487" y="3777436"/>
            <a:ext cx="4866880" cy="3562745"/>
          </a:xfrm>
          <a:custGeom>
            <a:avLst/>
            <a:gdLst/>
            <a:ahLst/>
            <a:cxnLst/>
            <a:rect l="l" t="t" r="r" b="b"/>
            <a:pathLst>
              <a:path w="4866880" h="3562745">
                <a:moveTo>
                  <a:pt x="0" y="0"/>
                </a:moveTo>
                <a:lnTo>
                  <a:pt x="4866881" y="0"/>
                </a:lnTo>
                <a:lnTo>
                  <a:pt x="4866881" y="3562745"/>
                </a:lnTo>
                <a:lnTo>
                  <a:pt x="0" y="3562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94487" y="3883177"/>
            <a:ext cx="4987159" cy="3457004"/>
          </a:xfrm>
          <a:custGeom>
            <a:avLst/>
            <a:gdLst/>
            <a:ahLst/>
            <a:cxnLst/>
            <a:rect l="l" t="t" r="r" b="b"/>
            <a:pathLst>
              <a:path w="4987159" h="3457004">
                <a:moveTo>
                  <a:pt x="0" y="0"/>
                </a:moveTo>
                <a:lnTo>
                  <a:pt x="4987160" y="0"/>
                </a:lnTo>
                <a:lnTo>
                  <a:pt x="4987160" y="3457004"/>
                </a:lnTo>
                <a:lnTo>
                  <a:pt x="0" y="3457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61" t="-3058" r="-21803" b="-50910"/>
            </a:stretch>
          </a:blipFill>
          <a:ln w="47625" cap="sq">
            <a:solidFill>
              <a:srgbClr val="AD7B0A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981919" y="962025"/>
            <a:ext cx="12306081" cy="5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449"/>
              </a:lnSpc>
              <a:spcBef>
                <a:spcPct val="0"/>
              </a:spcBef>
            </a:pPr>
            <a:r>
              <a:rPr lang="he-IL" sz="3600" b="1" i="0" dirty="0">
                <a:solidFill>
                  <a:srgbClr val="AD7B0A"/>
                </a:solidFill>
                <a:effectLst/>
              </a:rPr>
              <a:t>אם ה</a:t>
            </a:r>
            <a:r>
              <a:rPr lang="en-US" sz="3600" b="1" i="0" dirty="0">
                <a:solidFill>
                  <a:srgbClr val="AD7B0A"/>
                </a:solidFill>
                <a:effectLst/>
              </a:rPr>
              <a:t> ADMIN </a:t>
            </a:r>
            <a:r>
              <a:rPr lang="he-IL" sz="3600" b="1" i="0" dirty="0">
                <a:solidFill>
                  <a:srgbClr val="AD7B0A"/>
                </a:solidFill>
                <a:effectLst/>
              </a:rPr>
              <a:t>קיים במערכת והגענו ל -</a:t>
            </a:r>
            <a:r>
              <a:rPr lang="en-US" sz="3600" b="1" i="0" dirty="0">
                <a:solidFill>
                  <a:srgbClr val="AD7B0A"/>
                </a:solidFill>
                <a:effectLst/>
              </a:rPr>
              <a:t>DASHBOARD</a:t>
            </a:r>
            <a:endParaRPr lang="en-US" sz="3224" spc="315" dirty="0">
              <a:solidFill>
                <a:srgbClr val="AD7B0A"/>
              </a:solidFill>
              <a:latin typeface="DM Sans Bold"/>
              <a:cs typeface="DM Sans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38832"/>
            <a:ext cx="13318913" cy="7676874"/>
          </a:xfrm>
          <a:custGeom>
            <a:avLst/>
            <a:gdLst/>
            <a:ahLst/>
            <a:cxnLst/>
            <a:rect l="l" t="t" r="r" b="b"/>
            <a:pathLst>
              <a:path w="13318913" h="7676874">
                <a:moveTo>
                  <a:pt x="0" y="0"/>
                </a:moveTo>
                <a:lnTo>
                  <a:pt x="13318913" y="0"/>
                </a:lnTo>
                <a:lnTo>
                  <a:pt x="13318913" y="7676874"/>
                </a:lnTo>
                <a:lnTo>
                  <a:pt x="0" y="767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70416" y="962025"/>
            <a:ext cx="7505551" cy="64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277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</a:rPr>
              <a:t> - </a:t>
            </a:r>
            <a:r>
              <a:rPr lang="en-US" sz="4000" b="0" i="0" dirty="0">
                <a:solidFill>
                  <a:srgbClr val="FFFFFF"/>
                </a:solidFill>
                <a:effectLst/>
              </a:rPr>
              <a:t>ADMIN DASHBOARD</a:t>
            </a:r>
            <a:r>
              <a:rPr lang="he-IL" sz="4000" b="0" i="0" dirty="0">
                <a:solidFill>
                  <a:srgbClr val="FFFFFF"/>
                </a:solidFill>
                <a:effectLst/>
              </a:rPr>
              <a:t>המשך</a:t>
            </a:r>
            <a:endParaRPr lang="en-US" sz="3824" spc="37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446" y="2174276"/>
            <a:ext cx="15644236" cy="7439098"/>
          </a:xfrm>
          <a:custGeom>
            <a:avLst/>
            <a:gdLst/>
            <a:ahLst/>
            <a:cxnLst/>
            <a:rect l="l" t="t" r="r" b="b"/>
            <a:pathLst>
              <a:path w="15644236" h="7439098">
                <a:moveTo>
                  <a:pt x="0" y="0"/>
                </a:moveTo>
                <a:lnTo>
                  <a:pt x="15644236" y="0"/>
                </a:lnTo>
                <a:lnTo>
                  <a:pt x="15644236" y="7439098"/>
                </a:lnTo>
                <a:lnTo>
                  <a:pt x="0" y="743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185806" y="577295"/>
            <a:ext cx="9073494" cy="122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277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AD7B0A"/>
                </a:solidFill>
              </a:rPr>
              <a:t> - </a:t>
            </a:r>
            <a:r>
              <a:rPr lang="en-US" sz="3600" b="1" i="0" dirty="0">
                <a:solidFill>
                  <a:srgbClr val="AD7B0A"/>
                </a:solidFill>
                <a:effectLst/>
              </a:rPr>
              <a:t>ADMIN DASHBOARD</a:t>
            </a:r>
            <a:r>
              <a:rPr lang="he-IL" sz="3600" b="1" i="0" dirty="0">
                <a:solidFill>
                  <a:srgbClr val="AD7B0A"/>
                </a:solidFill>
                <a:effectLst/>
              </a:rPr>
              <a:t>המשך</a:t>
            </a:r>
            <a:endParaRPr lang="en-US" sz="3600" b="1" spc="374" dirty="0">
              <a:solidFill>
                <a:srgbClr val="AD7B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ts val="4449"/>
              </a:lnSpc>
              <a:spcBef>
                <a:spcPct val="0"/>
              </a:spcBef>
            </a:pPr>
            <a:r>
              <a:rPr lang="he-IL" sz="3600" b="1" i="0" dirty="0">
                <a:solidFill>
                  <a:srgbClr val="AD7B0A"/>
                </a:solidFill>
                <a:effectLst/>
              </a:rPr>
              <a:t>שליפת הנתונים של </a:t>
            </a:r>
            <a:r>
              <a:rPr lang="en-US" sz="3600" b="1" i="0" dirty="0">
                <a:solidFill>
                  <a:srgbClr val="AD7B0A"/>
                </a:solidFill>
                <a:effectLst/>
              </a:rPr>
              <a:t>RESERVATIONS</a:t>
            </a:r>
            <a:endParaRPr lang="en-US" sz="3224" spc="315" dirty="0">
              <a:solidFill>
                <a:srgbClr val="AD7B0A"/>
              </a:solidFill>
              <a:latin typeface="DM Sans Bold"/>
              <a:cs typeface="DM Sans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1402" y="2032920"/>
            <a:ext cx="10501136" cy="7814359"/>
          </a:xfrm>
          <a:custGeom>
            <a:avLst/>
            <a:gdLst/>
            <a:ahLst/>
            <a:cxnLst/>
            <a:rect l="l" t="t" r="r" b="b"/>
            <a:pathLst>
              <a:path w="10501136" h="7814359">
                <a:moveTo>
                  <a:pt x="0" y="0"/>
                </a:moveTo>
                <a:lnTo>
                  <a:pt x="10501136" y="0"/>
                </a:lnTo>
                <a:lnTo>
                  <a:pt x="10501136" y="7814359"/>
                </a:lnTo>
                <a:lnTo>
                  <a:pt x="0" y="7814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563454" y="599317"/>
            <a:ext cx="9514630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277"/>
              </a:lnSpc>
              <a:spcBef>
                <a:spcPct val="0"/>
              </a:spcBef>
            </a:pPr>
            <a:r>
              <a:rPr lang="en-US" sz="4000" b="0" i="0" dirty="0">
                <a:solidFill>
                  <a:srgbClr val="FFFFFF"/>
                </a:solidFill>
                <a:effectLst/>
              </a:rPr>
              <a:t> - ADMIN DASHBOARD</a:t>
            </a:r>
            <a:r>
              <a:rPr lang="he-IL" sz="4000" b="0" i="0" dirty="0">
                <a:solidFill>
                  <a:srgbClr val="FFFFFF"/>
                </a:solidFill>
                <a:effectLst/>
              </a:rPr>
              <a:t>המשך הוספת עוד פריט לתפריט</a:t>
            </a:r>
            <a:endParaRPr lang="en-US" sz="3824" spc="374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9916" y="1477885"/>
            <a:ext cx="11233232" cy="8022481"/>
          </a:xfrm>
          <a:custGeom>
            <a:avLst/>
            <a:gdLst/>
            <a:ahLst/>
            <a:cxnLst/>
            <a:rect l="l" t="t" r="r" b="b"/>
            <a:pathLst>
              <a:path w="11233232" h="8022481">
                <a:moveTo>
                  <a:pt x="0" y="0"/>
                </a:moveTo>
                <a:lnTo>
                  <a:pt x="11233232" y="0"/>
                </a:lnTo>
                <a:lnTo>
                  <a:pt x="11233232" y="8022481"/>
                </a:lnTo>
                <a:lnTo>
                  <a:pt x="0" y="802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185806" y="577295"/>
            <a:ext cx="9073494" cy="5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449"/>
              </a:lnSpc>
              <a:spcBef>
                <a:spcPct val="0"/>
              </a:spcBef>
            </a:pPr>
            <a:r>
              <a:rPr lang="he-IL" sz="3600" b="1" i="0" dirty="0">
                <a:solidFill>
                  <a:srgbClr val="AD7B0A"/>
                </a:solidFill>
                <a:effectLst/>
              </a:rPr>
              <a:t>הוספת </a:t>
            </a:r>
            <a:r>
              <a:rPr lang="en-US" sz="3600" b="1" i="0" dirty="0">
                <a:solidFill>
                  <a:srgbClr val="AD7B0A"/>
                </a:solidFill>
                <a:effectLst/>
              </a:rPr>
              <a:t> GOOGLE MAPS</a:t>
            </a:r>
            <a:r>
              <a:rPr lang="he-IL" sz="3600" b="1" i="0" dirty="0">
                <a:solidFill>
                  <a:srgbClr val="AD7B0A"/>
                </a:solidFill>
                <a:effectLst/>
              </a:rPr>
              <a:t>בעזרת </a:t>
            </a:r>
            <a:r>
              <a:rPr lang="en-US" sz="3600" b="1" i="0" dirty="0">
                <a:solidFill>
                  <a:srgbClr val="AD7B0A"/>
                </a:solidFill>
                <a:effectLst/>
              </a:rPr>
              <a:t>API</a:t>
            </a:r>
            <a:endParaRPr lang="en-US" sz="3224" spc="315" dirty="0">
              <a:solidFill>
                <a:srgbClr val="AD7B0A"/>
              </a:solidFill>
              <a:latin typeface="DM Sans Bold"/>
              <a:cs typeface="DM Sans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2333" y="2281333"/>
            <a:ext cx="8005667" cy="8005667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55514" y="2773954"/>
            <a:ext cx="10434893" cy="1229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 dirty="0" err="1">
                <a:solidFill>
                  <a:srgbClr val="D8B707"/>
                </a:solidFill>
                <a:latin typeface="Arial" panose="020B0604020202020204" pitchFamily="34" charset="0"/>
              </a:rPr>
              <a:t>Thank's</a:t>
            </a:r>
            <a:r>
              <a:rPr lang="en-US" sz="7530" spc="459" dirty="0">
                <a:solidFill>
                  <a:srgbClr val="D8B707"/>
                </a:solidFill>
                <a:latin typeface="Arial" panose="020B0604020202020204" pitchFamily="34" charset="0"/>
              </a:rPr>
              <a:t> For Listening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69206"/>
              </p:ext>
            </p:extLst>
          </p:nvPr>
        </p:nvGraphicFramePr>
        <p:xfrm>
          <a:off x="1295400" y="1169391"/>
          <a:ext cx="14935229" cy="8912583"/>
        </p:xfrm>
        <a:graphic>
          <a:graphicData uri="http://schemas.openxmlformats.org/drawingml/2006/table">
            <a:tbl>
              <a:tblPr/>
              <a:tblGrid>
                <a:gridCol w="402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9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0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582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he-IL" sz="3000" b="1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משימות שהולמו</a:t>
                      </a:r>
                      <a:endParaRPr lang="en-US" sz="300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91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he-IL" sz="3000" b="1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משימות שהוקצו</a:t>
                      </a:r>
                      <a:endParaRPr lang="en-US" sz="300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91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he-IL" sz="30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שם חבר הצוות</a:t>
                      </a:r>
                      <a:endParaRPr 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91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013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 rtl="1">
                        <a:buFont typeface="Arial" panose="020B0604020202020204" pitchFamily="34" charset="0"/>
                        <a:buChar char="•"/>
                      </a:pP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תכנון ועיצוב האפליקציה: הגדרת הדרישות הפונקציונליות והלא-פונקציונליות של האפליקציה.</a:t>
                      </a:r>
                      <a:endParaRPr lang="he-IL" sz="2400" dirty="0">
                        <a:solidFill>
                          <a:schemeClr val="bg1"/>
                        </a:solidFill>
                        <a:cs typeface="+mn-cs"/>
                      </a:endParaRPr>
                    </a:p>
                    <a:p>
                      <a:pPr marL="285750" indent="-285750" algn="ctr" rtl="1">
                        <a:buFont typeface="Arial" panose="020B0604020202020204" pitchFamily="34" charset="0"/>
                        <a:buChar char="•"/>
                      </a:pP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יצירת </a:t>
                      </a:r>
                      <a:r>
                        <a:rPr lang="he-IL" sz="2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סכימות</a:t>
                      </a: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collection) </a:t>
                      </a: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ב-</a:t>
                      </a:r>
                      <a:r>
                        <a:rPr lang="en-US" sz="2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Firestore</a:t>
                      </a: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לאחסון נתוני ההזמנות והאירועים הפרטיים </a:t>
                      </a:r>
                      <a:r>
                        <a:rPr lang="he-IL" sz="2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והמיניו</a:t>
                      </a: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he-IL" sz="2400" dirty="0">
                        <a:solidFill>
                          <a:schemeClr val="bg1"/>
                        </a:solidFill>
                        <a:cs typeface="+mn-cs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3"/>
                        </a:lnSpc>
                        <a:defRPr/>
                      </a:pPr>
                      <a:r>
                        <a:rPr lang="he-IL" sz="2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יאסמין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1242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 rtl="1">
                        <a:buFont typeface="Arial" panose="020B0604020202020204" pitchFamily="34" charset="0"/>
                        <a:buChar char="•"/>
                      </a:pP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בחירת טכנולוגיות ותשתיות: בחירת </a:t>
                      </a: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React.js </a:t>
                      </a: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כספרייה עיקרית לבניית ממשק המשתמש. בחירת </a:t>
                      </a: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Tailwind CSS </a:t>
                      </a: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כמסגרת עיצוב </a:t>
                      </a: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CSS.</a:t>
                      </a:r>
                      <a:endParaRPr lang="en-US" sz="2400" dirty="0">
                        <a:solidFill>
                          <a:schemeClr val="bg1"/>
                        </a:solidFill>
                        <a:cs typeface="+mn-cs"/>
                      </a:endParaRPr>
                    </a:p>
                    <a:p>
                      <a:pPr marL="342900" indent="-342900" algn="ctr" rtl="1">
                        <a:buFont typeface="Arial" panose="020B0604020202020204" pitchFamily="34" charset="0"/>
                        <a:buChar char="•"/>
                      </a:pP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פיתוח הרכיבים והתפקודים השונים: יישום לוגיקת תפקוד, כגון טיפול בטפסים, שליחת נתונים </a:t>
                      </a:r>
                      <a:r>
                        <a:rPr lang="he-IL" sz="2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לפיירבייס</a:t>
                      </a: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אחזור נתונים </a:t>
                      </a:r>
                      <a:r>
                        <a:rPr lang="he-IL" sz="24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מפיירבייס</a:t>
                      </a:r>
                      <a:r>
                        <a:rPr lang="he-IL" sz="2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ועוד.</a:t>
                      </a:r>
                      <a:endParaRPr lang="he-IL" sz="2400" dirty="0">
                        <a:solidFill>
                          <a:schemeClr val="bg1"/>
                        </a:solidFill>
                        <a:cs typeface="+mn-cs"/>
                      </a:endParaRPr>
                    </a:p>
                    <a:p>
                      <a:pPr marL="194310" lvl="1" indent="0" algn="ctr">
                        <a:lnSpc>
                          <a:spcPts val="2520"/>
                        </a:lnSpc>
                        <a:buFont typeface="Arial"/>
                        <a:buNone/>
                        <a:defRPr/>
                      </a:pPr>
                      <a:endParaRPr lang="en-US" sz="18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3"/>
                        </a:lnSpc>
                        <a:defRPr/>
                      </a:pPr>
                      <a:r>
                        <a:rPr lang="he-IL" sz="28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ראמי</a:t>
                      </a:r>
                      <a:r>
                        <a:rPr lang="he-IL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2216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4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הרצה והפצה: הרצת האפליקציה במצב פיתוח (</a:t>
                      </a: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 mode) </a:t>
                      </a:r>
                      <a:r>
                        <a:rPr lang="he-IL" sz="24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לבדיקות סופיות.</a:t>
                      </a:r>
                      <a:endParaRPr lang="he-IL" sz="24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  <a:p>
                      <a:pPr algn="ctr" rtl="1"/>
                      <a:r>
                        <a:rPr lang="he-IL" sz="24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בדיקות ואבטחת איכות: ביצוע בדיקות אינטגרציה (</a:t>
                      </a: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integration tests) </a:t>
                      </a:r>
                      <a:r>
                        <a:rPr lang="he-IL" sz="24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לוידוא</a:t>
                      </a:r>
                      <a:r>
                        <a:rPr lang="he-IL" sz="24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תפקוד נכון של האפליקציה כמכלול.</a:t>
                      </a:r>
                      <a:endParaRPr lang="he-IL" sz="24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8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3"/>
                        </a:lnSpc>
                        <a:defRPr/>
                      </a:pPr>
                      <a:r>
                        <a:rPr lang="he-IL" sz="28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מואיד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4550" y="2857555"/>
            <a:ext cx="2915179" cy="2841729"/>
            <a:chOff x="0" y="0"/>
            <a:chExt cx="1106551" cy="10786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6551" cy="1078671"/>
            </a:xfrm>
            <a:custGeom>
              <a:avLst/>
              <a:gdLst/>
              <a:ahLst/>
              <a:cxnLst/>
              <a:rect l="l" t="t" r="r" b="b"/>
              <a:pathLst>
                <a:path w="1106551" h="1078671">
                  <a:moveTo>
                    <a:pt x="0" y="0"/>
                  </a:moveTo>
                  <a:lnTo>
                    <a:pt x="1106551" y="0"/>
                  </a:lnTo>
                  <a:lnTo>
                    <a:pt x="1106551" y="1078671"/>
                  </a:lnTo>
                  <a:lnTo>
                    <a:pt x="0" y="1078671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06551" cy="1097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המערכת מאפשרת למנהלים להתחבר באופן מאובטח באמצעות שם משתמש וסיסמה.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986667" y="3784237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684550" y="5870734"/>
            <a:ext cx="2962275" cy="2847975"/>
            <a:chOff x="0" y="0"/>
            <a:chExt cx="1124428" cy="1081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24428" cy="1119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08098" y="5880259"/>
            <a:ext cx="2915179" cy="2841729"/>
            <a:chOff x="0" y="0"/>
            <a:chExt cx="1106551" cy="10786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6551" cy="1078671"/>
            </a:xfrm>
            <a:custGeom>
              <a:avLst/>
              <a:gdLst/>
              <a:ahLst/>
              <a:cxnLst/>
              <a:rect l="l" t="t" r="r" b="b"/>
              <a:pathLst>
                <a:path w="1106551" h="1078671">
                  <a:moveTo>
                    <a:pt x="0" y="0"/>
                  </a:moveTo>
                  <a:lnTo>
                    <a:pt x="1106551" y="0"/>
                  </a:lnTo>
                  <a:lnTo>
                    <a:pt x="1106551" y="1078671"/>
                  </a:lnTo>
                  <a:lnTo>
                    <a:pt x="0" y="1078671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06551" cy="1097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המערכת מאפשרת לצפות במיקום המסעדה על גבי מפה, יחד עם שעות הפעילות.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3034632" y="672343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768561" y="5873562"/>
            <a:ext cx="2962275" cy="2847975"/>
            <a:chOff x="0" y="0"/>
            <a:chExt cx="1124428" cy="10810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24428" cy="1119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768561" y="5880259"/>
            <a:ext cx="2983811" cy="2841729"/>
            <a:chOff x="0" y="0"/>
            <a:chExt cx="1132603" cy="10786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2603" cy="1078671"/>
            </a:xfrm>
            <a:custGeom>
              <a:avLst/>
              <a:gdLst/>
              <a:ahLst/>
              <a:cxnLst/>
              <a:rect l="l" t="t" r="r" b="b"/>
              <a:pathLst>
                <a:path w="1132603" h="1078671">
                  <a:moveTo>
                    <a:pt x="0" y="0"/>
                  </a:moveTo>
                  <a:lnTo>
                    <a:pt x="1132603" y="0"/>
                  </a:lnTo>
                  <a:lnTo>
                    <a:pt x="1132603" y="1078671"/>
                  </a:lnTo>
                  <a:lnTo>
                    <a:pt x="0" y="1078671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32603" cy="1097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המערכת מאפשרת למשתמש לבצע הזמנות על ידי מתן שם, דוא"ל, מספר טלפון ומספר האנשים.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6169672" y="674248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19323" y="2876565"/>
            <a:ext cx="2915179" cy="2841729"/>
            <a:chOff x="0" y="0"/>
            <a:chExt cx="1106551" cy="10786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6551" cy="1078671"/>
            </a:xfrm>
            <a:custGeom>
              <a:avLst/>
              <a:gdLst/>
              <a:ahLst/>
              <a:cxnLst/>
              <a:rect l="l" t="t" r="r" b="b"/>
              <a:pathLst>
                <a:path w="1106551" h="1078671">
                  <a:moveTo>
                    <a:pt x="0" y="0"/>
                  </a:moveTo>
                  <a:lnTo>
                    <a:pt x="1106551" y="0"/>
                  </a:lnTo>
                  <a:lnTo>
                    <a:pt x="1106551" y="1078671"/>
                  </a:lnTo>
                  <a:lnTo>
                    <a:pt x="0" y="1078671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106551" cy="1097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המערכת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מאפשרת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למנהלים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להתחבר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באופן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מאובטח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באמצעות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שם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משתמש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וסיסמה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423996" y="1524494"/>
            <a:ext cx="6697476" cy="7733806"/>
            <a:chOff x="0" y="0"/>
            <a:chExt cx="54991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t="-14950" b="-149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895775" y="2870319"/>
            <a:ext cx="2962275" cy="2847975"/>
            <a:chOff x="0" y="0"/>
            <a:chExt cx="1124428" cy="10810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124428" cy="1100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3"/>
                </a:lnSpc>
              </a:pPr>
              <a:endParaRPr dirty="0"/>
            </a:p>
            <a:p>
              <a:pPr algn="ctr">
                <a:lnSpc>
                  <a:spcPts val="2373"/>
                </a:lnSpc>
              </a:pPr>
              <a:endParaRPr dirty="0"/>
            </a:p>
            <a:p>
              <a:pPr algn="ctr">
                <a:lnSpc>
                  <a:spcPts val="2373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המערכת מספקת ממשק ידידותי למשתמש ונגיש עבור מכשירי שולחן עבודה וניידים.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9166578" y="3803287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8895775" y="5873562"/>
            <a:ext cx="2962275" cy="2847975"/>
            <a:chOff x="0" y="0"/>
            <a:chExt cx="1124428" cy="108104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124428" cy="1119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895775" y="5880259"/>
            <a:ext cx="2962275" cy="2841729"/>
            <a:chOff x="0" y="0"/>
            <a:chExt cx="1124428" cy="107867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24428" cy="1078671"/>
            </a:xfrm>
            <a:custGeom>
              <a:avLst/>
              <a:gdLst/>
              <a:ahLst/>
              <a:cxnLst/>
              <a:rect l="l" t="t" r="r" b="b"/>
              <a:pathLst>
                <a:path w="1124428" h="1078671">
                  <a:moveTo>
                    <a:pt x="0" y="0"/>
                  </a:moveTo>
                  <a:lnTo>
                    <a:pt x="1124428" y="0"/>
                  </a:lnTo>
                  <a:lnTo>
                    <a:pt x="1124428" y="1078671"/>
                  </a:lnTo>
                  <a:lnTo>
                    <a:pt x="0" y="1078671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124428" cy="1097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המערכת מונעת מהמשתמש לבצע הזמנות אם קיבולת המסעדה מלאה בטווח הזמן הנבחר.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9275350" y="676153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2986667" y="1688668"/>
            <a:ext cx="843733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05"/>
              </a:lnSpc>
              <a:spcBef>
                <a:spcPct val="0"/>
              </a:spcBef>
            </a:pPr>
            <a:r>
              <a:rPr lang="he-IL" sz="6600" b="1" i="0" dirty="0">
                <a:solidFill>
                  <a:srgbClr val="C89116"/>
                </a:solidFill>
                <a:effectLst/>
              </a:rPr>
              <a:t>דרישות פונקציונאליות </a:t>
            </a:r>
            <a:endParaRPr lang="en-US" sz="6421" dirty="0">
              <a:solidFill>
                <a:srgbClr val="C89116"/>
              </a:solidFill>
              <a:cs typeface="Arial" panose="020B0604020202020204" pitchFamily="34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133964" y="3026993"/>
            <a:ext cx="2004461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320460" y="6060118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04471" y="6060118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531685" y="3026993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31685" y="6060118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06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5790097" y="2854137"/>
            <a:ext cx="2962275" cy="2847975"/>
            <a:chOff x="0" y="0"/>
            <a:chExt cx="1124428" cy="108104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1124428" cy="1100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המערכת מספקת בקרת גישה, ולהגביל תכונות מסוימות (כגון ניהול תפריט, ניהול הזמנות) רק למנהלים מאומתים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AutoShape 48"/>
          <p:cNvSpPr/>
          <p:nvPr/>
        </p:nvSpPr>
        <p:spPr>
          <a:xfrm flipV="1">
            <a:off x="6146124" y="3784237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Box 49"/>
          <p:cNvSpPr txBox="1"/>
          <p:nvPr/>
        </p:nvSpPr>
        <p:spPr>
          <a:xfrm>
            <a:off x="6360104" y="3026993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4550" y="2876565"/>
            <a:ext cx="2915179" cy="2825546"/>
            <a:chOff x="0" y="0"/>
            <a:chExt cx="1106551" cy="10725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6551" cy="1072529"/>
            </a:xfrm>
            <a:custGeom>
              <a:avLst/>
              <a:gdLst/>
              <a:ahLst/>
              <a:cxnLst/>
              <a:rect l="l" t="t" r="r" b="b"/>
              <a:pathLst>
                <a:path w="1106551" h="1072529">
                  <a:moveTo>
                    <a:pt x="0" y="0"/>
                  </a:moveTo>
                  <a:lnTo>
                    <a:pt x="1106551" y="0"/>
                  </a:lnTo>
                  <a:lnTo>
                    <a:pt x="1106551" y="1072529"/>
                  </a:lnTo>
                  <a:lnTo>
                    <a:pt x="0" y="1072529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06551" cy="1091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למערכת יש זמני תגובה מהיר והיא מסוגלת ל בנפח גבוה של בקשות משתמשים ללא ירידה משמעותית בביצועים.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986667" y="3784237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684550" y="5870734"/>
            <a:ext cx="2962275" cy="2847975"/>
            <a:chOff x="0" y="0"/>
            <a:chExt cx="1124428" cy="1081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24428" cy="1119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08098" y="5880259"/>
            <a:ext cx="2915179" cy="2841729"/>
            <a:chOff x="0" y="0"/>
            <a:chExt cx="1106551" cy="10786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6551" cy="1078671"/>
            </a:xfrm>
            <a:custGeom>
              <a:avLst/>
              <a:gdLst/>
              <a:ahLst/>
              <a:cxnLst/>
              <a:rect l="l" t="t" r="r" b="b"/>
              <a:pathLst>
                <a:path w="1106551" h="1078671">
                  <a:moveTo>
                    <a:pt x="0" y="0"/>
                  </a:moveTo>
                  <a:lnTo>
                    <a:pt x="1106551" y="0"/>
                  </a:lnTo>
                  <a:lnTo>
                    <a:pt x="1106551" y="1078671"/>
                  </a:lnTo>
                  <a:lnTo>
                    <a:pt x="0" y="1078671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06551" cy="1097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ממשק המשתמש הוא אינטואיטיבי וקל לניווט.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3034632" y="672343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768561" y="5873562"/>
            <a:ext cx="2962275" cy="2847975"/>
            <a:chOff x="0" y="0"/>
            <a:chExt cx="1124428" cy="10810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24428" cy="1119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768561" y="5880259"/>
            <a:ext cx="2983811" cy="2841729"/>
            <a:chOff x="0" y="0"/>
            <a:chExt cx="1132603" cy="10786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2603" cy="1078671"/>
            </a:xfrm>
            <a:custGeom>
              <a:avLst/>
              <a:gdLst/>
              <a:ahLst/>
              <a:cxnLst/>
              <a:rect l="l" t="t" r="r" b="b"/>
              <a:pathLst>
                <a:path w="1132603" h="1078671">
                  <a:moveTo>
                    <a:pt x="0" y="0"/>
                  </a:moveTo>
                  <a:lnTo>
                    <a:pt x="1132603" y="0"/>
                  </a:lnTo>
                  <a:lnTo>
                    <a:pt x="1132603" y="1078671"/>
                  </a:lnTo>
                  <a:lnTo>
                    <a:pt x="0" y="1078671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32603" cy="1097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המערכת מגיבה ועובדת היטב על מכשירים וגדלים שונים של מסך.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6169672" y="674248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919323" y="2876565"/>
            <a:ext cx="2915179" cy="2841729"/>
            <a:chOff x="0" y="0"/>
            <a:chExt cx="1106551" cy="10786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6551" cy="1078671"/>
            </a:xfrm>
            <a:custGeom>
              <a:avLst/>
              <a:gdLst/>
              <a:ahLst/>
              <a:cxnLst/>
              <a:rect l="l" t="t" r="r" b="b"/>
              <a:pathLst>
                <a:path w="1106551" h="1078671">
                  <a:moveTo>
                    <a:pt x="0" y="0"/>
                  </a:moveTo>
                  <a:lnTo>
                    <a:pt x="1106551" y="0"/>
                  </a:lnTo>
                  <a:lnTo>
                    <a:pt x="1106551" y="1078671"/>
                  </a:lnTo>
                  <a:lnTo>
                    <a:pt x="0" y="1078671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106551" cy="1097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המערכת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מאפשרת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למנהלים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להתחבר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באופן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מאובטח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באמצעות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שם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משתמש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24" spc="16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וסיסמה</a:t>
              </a:r>
              <a:r>
                <a:rPr lang="en-US" sz="1724" spc="168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423996" y="1524494"/>
            <a:ext cx="6697476" cy="7733806"/>
            <a:chOff x="0" y="0"/>
            <a:chExt cx="54991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65473" r="-654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895775" y="2870319"/>
            <a:ext cx="2962275" cy="2847975"/>
            <a:chOff x="0" y="0"/>
            <a:chExt cx="1124428" cy="10810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124428" cy="1100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3"/>
                </a:lnSpc>
              </a:pPr>
              <a:endParaRPr dirty="0"/>
            </a:p>
            <a:p>
              <a:pPr algn="ctr">
                <a:lnSpc>
                  <a:spcPts val="2373"/>
                </a:lnSpc>
              </a:pPr>
              <a:endParaRPr dirty="0"/>
            </a:p>
            <a:p>
              <a:pPr algn="ctr">
                <a:lnSpc>
                  <a:spcPts val="2373"/>
                </a:lnSpc>
              </a:pPr>
              <a:endParaRPr lang="en-US" b="0" i="0" dirty="0">
                <a:solidFill>
                  <a:srgbClr val="000000"/>
                </a:solidFill>
                <a:effectLst/>
              </a:endParaRPr>
            </a:p>
            <a:p>
              <a:pPr algn="ctr">
                <a:lnSpc>
                  <a:spcPts val="2373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נתוני משתמש (למשל, הזמנות, פרטי אירועים פרטיים) מאוחסנים בצורה מאובטחת במסד הנתונים של </a:t>
              </a:r>
              <a:r>
                <a:rPr lang="en-US" b="0" i="0" dirty="0">
                  <a:solidFill>
                    <a:srgbClr val="000000"/>
                  </a:solidFill>
                  <a:effectLst/>
                </a:rPr>
                <a:t>Firebase </a:t>
              </a:r>
              <a:r>
                <a:rPr lang="en-US" b="0" i="0" dirty="0" err="1">
                  <a:solidFill>
                    <a:srgbClr val="000000"/>
                  </a:solidFill>
                  <a:effectLst/>
                </a:rPr>
                <a:t>Firestore</a:t>
              </a:r>
              <a:endParaRPr dirty="0"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9166578" y="3803287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8895775" y="5873562"/>
            <a:ext cx="2962275" cy="2847975"/>
            <a:chOff x="0" y="0"/>
            <a:chExt cx="1124428" cy="108104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124428" cy="1119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895775" y="5880259"/>
            <a:ext cx="2962275" cy="2841729"/>
            <a:chOff x="0" y="0"/>
            <a:chExt cx="1124428" cy="107867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24428" cy="1078671"/>
            </a:xfrm>
            <a:custGeom>
              <a:avLst/>
              <a:gdLst/>
              <a:ahLst/>
              <a:cxnLst/>
              <a:rect l="l" t="t" r="r" b="b"/>
              <a:pathLst>
                <a:path w="1124428" h="1078671">
                  <a:moveTo>
                    <a:pt x="0" y="0"/>
                  </a:moveTo>
                  <a:lnTo>
                    <a:pt x="1124428" y="0"/>
                  </a:lnTo>
                  <a:lnTo>
                    <a:pt x="1124428" y="1078671"/>
                  </a:lnTo>
                  <a:lnTo>
                    <a:pt x="0" y="1078671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124428" cy="1097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  <a:p>
              <a:pPr algn="ctr">
                <a:lnSpc>
                  <a:spcPts val="2379"/>
                </a:lnSpc>
              </a:pPr>
              <a:endParaRPr/>
            </a:p>
            <a:p>
              <a:pPr algn="ctr">
                <a:lnSpc>
                  <a:spcPts val="2379"/>
                </a:lnSpc>
              </a:pPr>
              <a:endParaRPr/>
            </a:p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9275350" y="6761539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2986667" y="1698193"/>
            <a:ext cx="843733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85"/>
              </a:lnSpc>
              <a:spcBef>
                <a:spcPct val="0"/>
              </a:spcBef>
            </a:pPr>
            <a:r>
              <a:rPr lang="he-IL" sz="6000" b="1" i="0" dirty="0">
                <a:solidFill>
                  <a:srgbClr val="C89116"/>
                </a:solidFill>
                <a:effectLst/>
              </a:rPr>
              <a:t>דרישות לא פונקציונאליות </a:t>
            </a:r>
            <a:endParaRPr lang="en-US" sz="5821" dirty="0">
              <a:solidFill>
                <a:srgbClr val="C89116"/>
              </a:solidFill>
              <a:cs typeface="Arial" panose="020B0604020202020204" pitchFamily="34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133964" y="3026993"/>
            <a:ext cx="2004461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320460" y="6060118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04471" y="6060118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531685" y="3026993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31685" y="6060118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06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5790097" y="2854137"/>
            <a:ext cx="2962275" cy="2847975"/>
            <a:chOff x="0" y="0"/>
            <a:chExt cx="1124428" cy="108104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24428" cy="1081042"/>
            </a:xfrm>
            <a:custGeom>
              <a:avLst/>
              <a:gdLst/>
              <a:ahLst/>
              <a:cxnLst/>
              <a:rect l="l" t="t" r="r" b="b"/>
              <a:pathLst>
                <a:path w="1124428" h="1081042">
                  <a:moveTo>
                    <a:pt x="0" y="0"/>
                  </a:moveTo>
                  <a:lnTo>
                    <a:pt x="1124428" y="0"/>
                  </a:lnTo>
                  <a:lnTo>
                    <a:pt x="1124428" y="1081042"/>
                  </a:lnTo>
                  <a:lnTo>
                    <a:pt x="0" y="1081042"/>
                  </a:lnTo>
                  <a:close/>
                </a:path>
              </a:pathLst>
            </a:custGeom>
            <a:solidFill>
              <a:srgbClr val="C89116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1124428" cy="1100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 dirty="0"/>
            </a:p>
            <a:p>
              <a:pPr algn="ctr">
                <a:lnSpc>
                  <a:spcPts val="2379"/>
                </a:lnSpc>
              </a:pPr>
              <a:r>
                <a:rPr lang="he-IL" b="0" i="0" dirty="0">
                  <a:solidFill>
                    <a:srgbClr val="000000"/>
                  </a:solidFill>
                  <a:effectLst/>
                </a:rPr>
                <a:t>המערכת מגיבה במהירות לאינטראקציות של משתמשים.</a:t>
              </a:r>
              <a:endParaRPr lang="en-US" spc="16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AutoShape 48"/>
          <p:cNvSpPr/>
          <p:nvPr/>
        </p:nvSpPr>
        <p:spPr>
          <a:xfrm flipV="1">
            <a:off x="6146124" y="3784237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Box 49"/>
          <p:cNvSpPr txBox="1"/>
          <p:nvPr/>
        </p:nvSpPr>
        <p:spPr>
          <a:xfrm>
            <a:off x="6360104" y="3026993"/>
            <a:ext cx="1690455" cy="64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3900">
                <a:solidFill>
                  <a:srgbClr val="D8B707"/>
                </a:solidFill>
                <a:latin typeface="DM Sans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98507" y="416690"/>
            <a:ext cx="10661044" cy="9453620"/>
            <a:chOff x="0" y="0"/>
            <a:chExt cx="4046748" cy="3588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6748" cy="3588431"/>
            </a:xfrm>
            <a:custGeom>
              <a:avLst/>
              <a:gdLst/>
              <a:ahLst/>
              <a:cxnLst/>
              <a:rect l="l" t="t" r="r" b="b"/>
              <a:pathLst>
                <a:path w="4046748" h="3588431">
                  <a:moveTo>
                    <a:pt x="0" y="0"/>
                  </a:moveTo>
                  <a:lnTo>
                    <a:pt x="4046748" y="0"/>
                  </a:lnTo>
                  <a:lnTo>
                    <a:pt x="404674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46748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77965" y="855847"/>
            <a:ext cx="10328715" cy="8759999"/>
          </a:xfrm>
          <a:custGeom>
            <a:avLst/>
            <a:gdLst/>
            <a:ahLst/>
            <a:cxnLst/>
            <a:rect l="l" t="t" r="r" b="b"/>
            <a:pathLst>
              <a:path w="10328715" h="8759999">
                <a:moveTo>
                  <a:pt x="0" y="0"/>
                </a:moveTo>
                <a:lnTo>
                  <a:pt x="10328715" y="0"/>
                </a:lnTo>
                <a:lnTo>
                  <a:pt x="10328715" y="8759999"/>
                </a:lnTo>
                <a:lnTo>
                  <a:pt x="0" y="8759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2" r="-45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139322"/>
            <a:ext cx="5795476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426" b="1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523" y="4543344"/>
            <a:ext cx="5611829" cy="151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2245" lvl="1" indent="-186122">
              <a:lnSpc>
                <a:spcPts val="2379"/>
              </a:lnSpc>
              <a:buFont typeface="Arial"/>
              <a:buChar char="•"/>
            </a:pPr>
            <a:r>
              <a:rPr lang="en-US" sz="1724" spc="168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ARCHITECTURE DIAGRAM IS A LAYERED ARCHITECTURE DIAGRAM THAT SEPARATES THE APPLICATION INTO DIFFERENT LAYERS OR TIERS: FRONTEND, DATABASE.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295623"/>
            <a:ext cx="5477652" cy="243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2245" lvl="1" indent="-186122">
              <a:lnSpc>
                <a:spcPts val="2379"/>
              </a:lnSpc>
              <a:buFont typeface="Arial"/>
              <a:buChar char="•"/>
            </a:pPr>
            <a:r>
              <a:rPr lang="en-US" sz="1724" spc="168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VIEW: THIS SUB-LAYER REPRESENTS THE USER INTERFACE COMPONENTS</a:t>
            </a:r>
          </a:p>
          <a:p>
            <a:pPr marL="372245" lvl="1" indent="-186122">
              <a:lnSpc>
                <a:spcPts val="2379"/>
              </a:lnSpc>
              <a:buFont typeface="Arial"/>
              <a:buChar char="•"/>
            </a:pPr>
            <a:r>
              <a:rPr lang="en-US" sz="1724" spc="168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THE MODEL SUB-LAYER HANDLES THE APPLICATION'S STATE MANAGEMENT.</a:t>
            </a:r>
          </a:p>
          <a:p>
            <a:pPr marL="372245" lvl="1" indent="-186122">
              <a:lnSpc>
                <a:spcPts val="2379"/>
              </a:lnSpc>
              <a:buFont typeface="Arial"/>
              <a:buChar char="•"/>
            </a:pPr>
            <a:r>
              <a:rPr lang="en-US" sz="1724" spc="168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CONTROLLER: THIS SUB-LAYER CONSISTS OF THE REACT COMPONENTS.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585578" y="416690"/>
            <a:ext cx="12352899" cy="9468726"/>
            <a:chOff x="0" y="0"/>
            <a:chExt cx="4688947" cy="35941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88948" cy="3594165"/>
            </a:xfrm>
            <a:custGeom>
              <a:avLst/>
              <a:gdLst/>
              <a:ahLst/>
              <a:cxnLst/>
              <a:rect l="l" t="t" r="r" b="b"/>
              <a:pathLst>
                <a:path w="4688948" h="3594165">
                  <a:moveTo>
                    <a:pt x="0" y="0"/>
                  </a:moveTo>
                  <a:lnTo>
                    <a:pt x="4688948" y="0"/>
                  </a:lnTo>
                  <a:lnTo>
                    <a:pt x="4688948" y="3594165"/>
                  </a:lnTo>
                  <a:lnTo>
                    <a:pt x="0" y="359416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88947" cy="3632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606176" y="648140"/>
            <a:ext cx="12311704" cy="9005827"/>
          </a:xfrm>
          <a:custGeom>
            <a:avLst/>
            <a:gdLst/>
            <a:ahLst/>
            <a:cxnLst/>
            <a:rect l="l" t="t" r="r" b="b"/>
            <a:pathLst>
              <a:path w="12311704" h="9005827">
                <a:moveTo>
                  <a:pt x="0" y="0"/>
                </a:moveTo>
                <a:lnTo>
                  <a:pt x="12311704" y="0"/>
                </a:lnTo>
                <a:lnTo>
                  <a:pt x="12311704" y="9005826"/>
                </a:lnTo>
                <a:lnTo>
                  <a:pt x="0" y="900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19" b="-29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139315"/>
            <a:ext cx="579547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426" b="1" dirty="0">
                <a:solidFill>
                  <a:srgbClr val="C891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91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40940" y="1028700"/>
            <a:ext cx="6147060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9"/>
              </a:lnSpc>
            </a:pPr>
            <a:r>
              <a:rPr lang="he-IL" sz="4000" b="1" i="0" dirty="0">
                <a:solidFill>
                  <a:srgbClr val="000000"/>
                </a:solidFill>
                <a:effectLst/>
              </a:rPr>
              <a:t>דיאגרמה המתארת את התיקיות והקבצים השונים</a:t>
            </a:r>
            <a:endParaRPr lang="en-US" sz="4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lvl="0" indent="0" algn="ctr">
              <a:lnSpc>
                <a:spcPts val="4639"/>
              </a:lnSpc>
              <a:spcBef>
                <a:spcPct val="0"/>
              </a:spcBef>
            </a:pPr>
            <a:endParaRPr lang="en-US" sz="3866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92752" y="-51468"/>
            <a:ext cx="12669645" cy="10350692"/>
          </a:xfrm>
          <a:custGeom>
            <a:avLst/>
            <a:gdLst/>
            <a:ahLst/>
            <a:cxnLst/>
            <a:rect l="l" t="t" r="r" b="b"/>
            <a:pathLst>
              <a:path w="12669645" h="10350692">
                <a:moveTo>
                  <a:pt x="0" y="0"/>
                </a:moveTo>
                <a:lnTo>
                  <a:pt x="12669645" y="0"/>
                </a:lnTo>
                <a:lnTo>
                  <a:pt x="12669645" y="10350692"/>
                </a:lnTo>
                <a:lnTo>
                  <a:pt x="0" y="10350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46" b="-134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8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73" y="1259351"/>
            <a:ext cx="15055492" cy="8739906"/>
          </a:xfrm>
          <a:custGeom>
            <a:avLst/>
            <a:gdLst/>
            <a:ahLst/>
            <a:cxnLst/>
            <a:rect l="l" t="t" r="r" b="b"/>
            <a:pathLst>
              <a:path w="15055492" h="8739906">
                <a:moveTo>
                  <a:pt x="0" y="0"/>
                </a:moveTo>
                <a:lnTo>
                  <a:pt x="15055491" y="0"/>
                </a:lnTo>
                <a:lnTo>
                  <a:pt x="15055491" y="8739906"/>
                </a:lnTo>
                <a:lnTo>
                  <a:pt x="0" y="8739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292173" y="281185"/>
            <a:ext cx="5501328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415"/>
              </a:lnSpc>
            </a:pPr>
            <a:r>
              <a:rPr lang="he-IL" sz="4000" b="1" i="0" dirty="0">
                <a:solidFill>
                  <a:srgbClr val="C89116"/>
                </a:solidFill>
                <a:effectLst/>
              </a:rPr>
              <a:t>דיאגרמת מבנה </a:t>
            </a:r>
            <a:r>
              <a:rPr lang="en-US" sz="4000" b="1" i="0" dirty="0">
                <a:solidFill>
                  <a:srgbClr val="C89116"/>
                </a:solidFill>
                <a:effectLst/>
              </a:rPr>
              <a:t>DB</a:t>
            </a:r>
            <a:endParaRPr lang="en-US" sz="4000" spc="384" dirty="0">
              <a:solidFill>
                <a:srgbClr val="C891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5415"/>
              </a:lnSpc>
              <a:spcBef>
                <a:spcPct val="0"/>
              </a:spcBef>
            </a:pPr>
            <a:endParaRPr lang="en-US" sz="3924" spc="384" dirty="0">
              <a:solidFill>
                <a:srgbClr val="C891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785</Words>
  <Application>Microsoft Office PowerPoint</Application>
  <PresentationFormat>מותאם אישית</PresentationFormat>
  <Paragraphs>119</Paragraphs>
  <Slides>28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33" baseType="lpstr">
      <vt:lpstr>Arial</vt:lpstr>
      <vt:lpstr>DM Sans Bold</vt:lpstr>
      <vt:lpstr>Consolas</vt:lpstr>
      <vt:lpstr>Calibri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יאסמין מורה</cp:lastModifiedBy>
  <cp:revision>11</cp:revision>
  <dcterms:created xsi:type="dcterms:W3CDTF">2006-08-16T00:00:00Z</dcterms:created>
  <dcterms:modified xsi:type="dcterms:W3CDTF">2024-03-25T00:53:38Z</dcterms:modified>
  <dc:identifier>DAGAch8bHec</dc:identifier>
</cp:coreProperties>
</file>